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36" r:id="rId2"/>
  </p:sldMasterIdLst>
  <p:notesMasterIdLst>
    <p:notesMasterId r:id="rId13"/>
  </p:notesMasterIdLst>
  <p:sldIdLst>
    <p:sldId id="404" r:id="rId3"/>
    <p:sldId id="814" r:id="rId4"/>
    <p:sldId id="837" r:id="rId5"/>
    <p:sldId id="829" r:id="rId6"/>
    <p:sldId id="850" r:id="rId7"/>
    <p:sldId id="835" r:id="rId8"/>
    <p:sldId id="836" r:id="rId9"/>
    <p:sldId id="841" r:id="rId10"/>
    <p:sldId id="845" r:id="rId11"/>
    <p:sldId id="846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985"/>
    <a:srgbClr val="E4391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414" autoAdjust="0"/>
  </p:normalViewPr>
  <p:slideViewPr>
    <p:cSldViewPr>
      <p:cViewPr varScale="1">
        <p:scale>
          <a:sx n="70" d="100"/>
          <a:sy n="70" d="100"/>
        </p:scale>
        <p:origin x="12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F74BB-26D9-4676-8DE5-FF38CAEBB965}" type="datetimeFigureOut">
              <a:rPr kumimoji="1" lang="ja-JP" altLang="en-US" smtClean="0"/>
              <a:t>2016/7/27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4D1F-3E1C-4392-8236-53D41F8041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11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4D1F-3E1C-4392-8236-53D41F80417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53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78E7-6A36-4AAB-AF6B-7C3DD3327E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5063-5756-4F1B-87E9-7BC619DEF3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6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78E7-6A36-4AAB-AF6B-7C3DD3327E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5063-5756-4F1B-87E9-7BC619DEF3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1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78E7-6A36-4AAB-AF6B-7C3DD3327E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5063-5756-4F1B-87E9-7BC619DEF3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7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10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1FFDFD3-B7F2-459D-969C-99A14E837478}" type="datetime1">
              <a:rPr lang="ja-JP" altLang="en-US">
                <a:solidFill>
                  <a:srgbClr val="464653"/>
                </a:solidFill>
              </a:rPr>
              <a:pPr>
                <a:defRPr/>
              </a:pPr>
              <a:t>2016/7/27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11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12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2B0A-DF38-4805-8F5D-C6DE83306B93}" type="slidenum">
              <a:rPr lang="ja-JP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9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38A2-E372-46A6-BB13-A424B723F6BC}" type="datetime1">
              <a:rPr lang="ja-JP" altLang="en-US">
                <a:solidFill>
                  <a:srgbClr val="464653"/>
                </a:solidFill>
              </a:rPr>
              <a:pPr>
                <a:defRPr/>
              </a:pPr>
              <a:t>2016/7/27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BF86-03A2-4A98-AD95-342F7E3EABC2}" type="slidenum">
              <a:rPr lang="ja-JP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1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B27A1-2096-4C89-85DE-CF0BF10BE1E2}" type="datetime1">
              <a:rPr lang="ja-JP" altLang="en-US">
                <a:solidFill>
                  <a:srgbClr val="DDE9EC"/>
                </a:solidFill>
              </a:rPr>
              <a:pPr>
                <a:defRPr/>
              </a:pPr>
              <a:t>2016/7/27</a:t>
            </a:fld>
            <a:endParaRPr lang="ja-JP" altLang="en-US">
              <a:solidFill>
                <a:srgbClr val="DDE9EC"/>
              </a:solidFill>
            </a:endParaRPr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DDE9EC"/>
              </a:solidFill>
            </a:endParaRPr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58697-6898-463D-A935-9848DD9BE53B}" type="slidenum">
              <a:rPr lang="ja-JP" alt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51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6CE3-F1E5-4A1C-A399-31A883B2F6CD}" type="datetime1">
              <a:rPr lang="ja-JP" altLang="en-US">
                <a:solidFill>
                  <a:srgbClr val="464653"/>
                </a:solidFill>
              </a:rPr>
              <a:pPr>
                <a:defRPr/>
              </a:pPr>
              <a:t>2016/7/27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7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8C005-EDD7-4C5E-8754-62A6F0434965}" type="slidenum">
              <a:rPr lang="ja-JP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6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B906-FCE2-46C1-9414-B854F7B98B1F}" type="datetime1">
              <a:rPr lang="ja-JP" altLang="en-US">
                <a:solidFill>
                  <a:srgbClr val="464653"/>
                </a:solidFill>
              </a:rPr>
              <a:pPr>
                <a:defRPr/>
              </a:pPr>
              <a:t>2016/7/27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8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9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0B1D-E60C-48DA-8C79-3635B13EF10F}" type="slidenum">
              <a:rPr lang="ja-JP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60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68CF0-09C2-44BE-80AE-D08F3751B601}" type="datetime1">
              <a:rPr lang="ja-JP" altLang="en-US">
                <a:solidFill>
                  <a:srgbClr val="464653"/>
                </a:solidFill>
              </a:rPr>
              <a:pPr>
                <a:defRPr/>
              </a:pPr>
              <a:t>2016/7/27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5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B74C-BA7F-4C25-8E7A-37E7A0AD2D06}" type="slidenum">
              <a:rPr lang="ja-JP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18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31F8-A7E4-4541-8C1A-94DA68CBD8BB}" type="datetime1">
              <a:rPr lang="ja-JP" altLang="en-US">
                <a:solidFill>
                  <a:srgbClr val="464653"/>
                </a:solidFill>
              </a:rPr>
              <a:pPr>
                <a:defRPr/>
              </a:pPr>
              <a:t>2016/7/27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42FED-BC40-4D95-959B-F806E2AA4D09}" type="slidenum">
              <a:rPr lang="ja-JP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54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直線コネクタ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9A58-4462-40E2-815C-8371C0AE3851}" type="datetime1">
              <a:rPr lang="ja-JP" altLang="en-US">
                <a:solidFill>
                  <a:srgbClr val="464653"/>
                </a:solidFill>
              </a:rPr>
              <a:pPr>
                <a:defRPr/>
              </a:pPr>
              <a:t>2016/7/27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95CD-8898-48CB-B9B5-9AE9899C040A}" type="slidenum">
              <a:rPr lang="ja-JP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7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78E7-6A36-4AAB-AF6B-7C3DD3327E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5063-5756-4F1B-87E9-7BC619DEF3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8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11DD-63C6-475A-B0F7-F3E1B377ED7F}" type="datetime1">
              <a:rPr lang="ja-JP" altLang="en-US">
                <a:solidFill>
                  <a:srgbClr val="DDE9EC"/>
                </a:solidFill>
              </a:rPr>
              <a:pPr>
                <a:defRPr/>
              </a:pPr>
              <a:t>2016/7/27</a:t>
            </a:fld>
            <a:endParaRPr lang="ja-JP" altLang="en-US">
              <a:solidFill>
                <a:srgbClr val="DDE9EC"/>
              </a:solidFill>
            </a:endParaRPr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DDE9EC"/>
              </a:solidFill>
            </a:endParaRPr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D364-5DD2-49FE-B69A-435072E5B27D}" type="slidenum">
              <a:rPr lang="ja-JP" alt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34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3541A-5775-4ECA-86E5-9C683E92F5C7}" type="datetime1">
              <a:rPr lang="ja-JP" altLang="en-US">
                <a:solidFill>
                  <a:srgbClr val="464653"/>
                </a:solidFill>
              </a:rPr>
              <a:pPr>
                <a:defRPr/>
              </a:pPr>
              <a:t>2016/7/27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C656-E3F7-43DD-8215-19858D6BECCF}" type="slidenum">
              <a:rPr lang="ja-JP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3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B53E-069D-4F66-8699-9027630B2826}" type="datetime1">
              <a:rPr lang="ja-JP" altLang="en-US">
                <a:solidFill>
                  <a:srgbClr val="464653"/>
                </a:solidFill>
              </a:rPr>
              <a:pPr>
                <a:defRPr/>
              </a:pPr>
              <a:t>2016/7/27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430A-E347-42D8-B2F3-6C1A4C89483F}" type="slidenum">
              <a:rPr lang="ja-JP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4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78E7-6A36-4AAB-AF6B-7C3DD3327E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5063-5756-4F1B-87E9-7BC619DEF3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6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78E7-6A36-4AAB-AF6B-7C3DD3327E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5063-5756-4F1B-87E9-7BC619DEF3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78E7-6A36-4AAB-AF6B-7C3DD3327E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5063-5756-4F1B-87E9-7BC619DEF3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0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78E7-6A36-4AAB-AF6B-7C3DD3327E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5063-5756-4F1B-87E9-7BC619DEF3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78E7-6A36-4AAB-AF6B-7C3DD3327E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5063-5756-4F1B-87E9-7BC619DEF3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5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78E7-6A36-4AAB-AF6B-7C3DD3327E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5063-5756-4F1B-87E9-7BC619DEF3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2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78E7-6A36-4AAB-AF6B-7C3DD3327E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5063-5756-4F1B-87E9-7BC619DEF3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7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78E7-6A36-4AAB-AF6B-7C3DD3327E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C5063-5756-4F1B-87E9-7BC619DEF3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9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sp>
        <p:nvSpPr>
          <p:cNvPr id="1027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3D67B5-F424-404E-BEF6-90F131521EF2}" type="datetime1">
              <a:rPr lang="ja-JP" altLang="en-US">
                <a:solidFill>
                  <a:srgbClr val="464653"/>
                </a:solidFill>
              </a:rPr>
              <a:pPr>
                <a:defRPr/>
              </a:pPr>
              <a:t>2016/7/27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60F4B25-80FA-404B-A58B-2492A5290DA0}" type="slidenum">
              <a:rPr lang="ja-JP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imomath.blog.fc2.com/img/20141013093348e2e.png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74" y="2102483"/>
            <a:ext cx="664689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1949392" cy="16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形吹き出し 5"/>
          <p:cNvSpPr/>
          <p:nvPr/>
        </p:nvSpPr>
        <p:spPr>
          <a:xfrm>
            <a:off x="440120" y="2420888"/>
            <a:ext cx="1714143" cy="720080"/>
          </a:xfrm>
          <a:prstGeom prst="wedgeEllipseCallout">
            <a:avLst>
              <a:gd name="adj1" fmla="val 20298"/>
              <a:gd name="adj2" fmla="val 644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とふっち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3419872" y="1882871"/>
            <a:ext cx="1714143" cy="720080"/>
          </a:xfrm>
          <a:prstGeom prst="wedgeEllipseCallout">
            <a:avLst>
              <a:gd name="adj1" fmla="val 20298"/>
              <a:gd name="adj2" fmla="val 644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こくっち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6932668" y="2420888"/>
            <a:ext cx="1714143" cy="720080"/>
          </a:xfrm>
          <a:prstGeom prst="wedgeEllipseCallout">
            <a:avLst>
              <a:gd name="adj1" fmla="val -36329"/>
              <a:gd name="adj2" fmla="val 605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そば</a:t>
            </a:r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っち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" name="円形吹き出し 11"/>
          <p:cNvSpPr/>
          <p:nvPr/>
        </p:nvSpPr>
        <p:spPr>
          <a:xfrm>
            <a:off x="1979712" y="2060848"/>
            <a:ext cx="1714143" cy="720080"/>
          </a:xfrm>
          <a:prstGeom prst="wedgeEllipseCallout">
            <a:avLst>
              <a:gd name="adj1" fmla="val 20298"/>
              <a:gd name="adj2" fmla="val 644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うに</a:t>
            </a:r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っち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" name="円形吹き出し 12"/>
          <p:cNvSpPr/>
          <p:nvPr/>
        </p:nvSpPr>
        <p:spPr>
          <a:xfrm>
            <a:off x="5149989" y="1857081"/>
            <a:ext cx="1714143" cy="720080"/>
          </a:xfrm>
          <a:prstGeom prst="wedgeEllipseCallout">
            <a:avLst>
              <a:gd name="adj1" fmla="val -5143"/>
              <a:gd name="adj2" fmla="val 918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おも</a:t>
            </a:r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っち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2836783" y="5085184"/>
            <a:ext cx="3391401" cy="1008112"/>
          </a:xfrm>
          <a:prstGeom prst="wedgeRoundRectCallout">
            <a:avLst>
              <a:gd name="adj1" fmla="val 70839"/>
              <a:gd name="adj2" fmla="val -240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抜粋版</a:t>
            </a:r>
            <a:endParaRPr kumimoji="1" lang="ja-JP" altLang="en-US" sz="4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54263" y="1153499"/>
            <a:ext cx="531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岩手県立花巻北高等学校</a:t>
            </a:r>
            <a:r>
              <a:rPr lang="ja-JP" altLang="en-US" b="1" dirty="0" smtClean="0"/>
              <a:t>　</a:t>
            </a:r>
            <a:r>
              <a:rPr kumimoji="1" lang="ja-JP" altLang="en-US" b="1" dirty="0" smtClean="0"/>
              <a:t>校長</a:t>
            </a:r>
            <a:r>
              <a:rPr kumimoji="1" lang="ja-JP" altLang="en-US" b="1" dirty="0" smtClean="0"/>
              <a:t>　下町壽男</a:t>
            </a:r>
            <a:endParaRPr kumimoji="1" lang="ja-JP" altLang="en-US" b="1" dirty="0"/>
          </a:p>
        </p:txBody>
      </p:sp>
      <p:sp>
        <p:nvSpPr>
          <p:cNvPr id="16" name="円形吹き出し 15"/>
          <p:cNvSpPr/>
          <p:nvPr/>
        </p:nvSpPr>
        <p:spPr>
          <a:xfrm>
            <a:off x="827585" y="4262723"/>
            <a:ext cx="1584176" cy="720080"/>
          </a:xfrm>
          <a:prstGeom prst="wedgeEllipseCallout">
            <a:avLst>
              <a:gd name="adj1" fmla="val 17015"/>
              <a:gd name="adj2" fmla="val -6839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対話する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7" name="円形吹き出し 16"/>
          <p:cNvSpPr/>
          <p:nvPr/>
        </p:nvSpPr>
        <p:spPr>
          <a:xfrm>
            <a:off x="6500697" y="4077072"/>
            <a:ext cx="1584176" cy="720080"/>
          </a:xfrm>
          <a:prstGeom prst="wedgeEllipseCallout">
            <a:avLst>
              <a:gd name="adj1" fmla="val -3409"/>
              <a:gd name="adj2" fmla="val -859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学び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続ける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5008564" y="4044743"/>
            <a:ext cx="1584176" cy="720080"/>
          </a:xfrm>
          <a:prstGeom prst="wedgeEllipseCallout">
            <a:avLst>
              <a:gd name="adj1" fmla="val 143"/>
              <a:gd name="adj2" fmla="val -89883"/>
            </a:avLst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「なぜ」を掘り下げる</a:t>
            </a:r>
            <a:endParaRPr lang="en-US" altLang="ja-JP" sz="1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9" name="円形吹き出し 18"/>
          <p:cNvSpPr/>
          <p:nvPr/>
        </p:nvSpPr>
        <p:spPr>
          <a:xfrm>
            <a:off x="3762832" y="4044743"/>
            <a:ext cx="1584176" cy="720080"/>
          </a:xfrm>
          <a:prstGeom prst="wedgeEllipseCallout">
            <a:avLst>
              <a:gd name="adj1" fmla="val -745"/>
              <a:gd name="adj2" fmla="val -87929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主体的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生きる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2411761" y="4055083"/>
            <a:ext cx="1584176" cy="720080"/>
          </a:xfrm>
          <a:prstGeom prst="wedgeEllipseCallout">
            <a:avLst>
              <a:gd name="adj1" fmla="val 1919"/>
              <a:gd name="adj2" fmla="val -84022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自分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自信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持つ</a:t>
            </a:r>
            <a:endParaRPr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886980" y="620688"/>
            <a:ext cx="7470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/>
              <a:t>主体的、対話的で深い学びを目指す数学の</a:t>
            </a:r>
            <a:r>
              <a:rPr lang="ja-JP" altLang="en-US" sz="2800" dirty="0" smtClean="0"/>
              <a:t>学習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096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42FED-BC40-4D95-959B-F806E2AA4D09}" type="slidenum">
              <a:rPr lang="ja-JP" altLang="en-US" smtClean="0">
                <a:solidFill>
                  <a:srgbClr val="464653"/>
                </a:solidFill>
              </a:rPr>
              <a:pPr>
                <a:defRPr/>
              </a:pPr>
              <a:t>10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0165" y="188640"/>
            <a:ext cx="820891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bg1"/>
                </a:solidFill>
              </a:rPr>
              <a:t>●　アクティブにするためのいくつかの</a:t>
            </a:r>
            <a:r>
              <a:rPr lang="en-US" altLang="ja-JP" sz="3200" dirty="0" smtClean="0">
                <a:solidFill>
                  <a:schemeClr val="bg1"/>
                </a:solidFill>
              </a:rPr>
              <a:t>S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04141" y="980727"/>
            <a:ext cx="8640960" cy="56166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１ </a:t>
            </a:r>
            <a:r>
              <a:rPr lang="en-US" altLang="ja-JP" sz="2400" b="1" dirty="0">
                <a:solidFill>
                  <a:srgbClr val="FF0000"/>
                </a:solidFill>
              </a:rPr>
              <a:t>Systematizing and Scheduling</a:t>
            </a:r>
          </a:p>
          <a:p>
            <a:r>
              <a:rPr lang="en-US" altLang="ja-JP" sz="1600" b="1" dirty="0" smtClean="0"/>
              <a:t>◆</a:t>
            </a:r>
            <a:r>
              <a:rPr lang="ja-JP" altLang="en-US" sz="1600" b="1" dirty="0" smtClean="0"/>
              <a:t>個々</a:t>
            </a:r>
            <a:r>
              <a:rPr lang="ja-JP" altLang="en-US" sz="1600" b="1" dirty="0"/>
              <a:t>の先生方の得意技を生かしながらチームで</a:t>
            </a:r>
            <a:r>
              <a:rPr lang="ja-JP" altLang="en-US" sz="1600" b="1" dirty="0" smtClean="0"/>
              <a:t>取組む</a:t>
            </a:r>
            <a:r>
              <a:rPr lang="ja-JP" altLang="en-US" sz="1600" b="1" dirty="0"/>
              <a:t>。</a:t>
            </a:r>
            <a:r>
              <a:rPr lang="ja-JP" altLang="en-US" sz="1600" b="1" dirty="0" smtClean="0"/>
              <a:t>先生方</a:t>
            </a:r>
            <a:r>
              <a:rPr lang="ja-JP" altLang="en-US" sz="1600" b="1" dirty="0"/>
              <a:t>の仲が良いと生徒は</a:t>
            </a:r>
            <a:r>
              <a:rPr lang="ja-JP" altLang="en-US" sz="1600" b="1" dirty="0" smtClean="0"/>
              <a:t>伸びる</a:t>
            </a:r>
            <a:r>
              <a:rPr lang="ja-JP" altLang="en-US" sz="1600" b="1" dirty="0"/>
              <a:t>。</a:t>
            </a:r>
            <a:endParaRPr lang="en-US" altLang="ja-JP" sz="1600" b="1" dirty="0" smtClean="0"/>
          </a:p>
          <a:p>
            <a:endParaRPr lang="ja-JP" altLang="en-US" sz="900" b="1" dirty="0"/>
          </a:p>
          <a:p>
            <a:r>
              <a:rPr lang="ja-JP" altLang="en-US" sz="2400" b="1" dirty="0">
                <a:solidFill>
                  <a:srgbClr val="FF0000"/>
                </a:solidFill>
              </a:rPr>
              <a:t>２ </a:t>
            </a:r>
            <a:r>
              <a:rPr lang="en-US" altLang="ja-JP" sz="2400" b="1" dirty="0">
                <a:solidFill>
                  <a:srgbClr val="FF0000"/>
                </a:solidFill>
              </a:rPr>
              <a:t>Simplifying</a:t>
            </a:r>
          </a:p>
          <a:p>
            <a:r>
              <a:rPr lang="en-US" altLang="ja-JP" sz="1600" b="1" dirty="0" smtClean="0"/>
              <a:t>◆</a:t>
            </a:r>
            <a:r>
              <a:rPr lang="ja-JP" altLang="en-US" sz="1600" b="1" dirty="0" smtClean="0"/>
              <a:t>簡単</a:t>
            </a:r>
            <a:r>
              <a:rPr lang="ja-JP" altLang="en-US" sz="1600" b="1" dirty="0"/>
              <a:t>なことを難しく</a:t>
            </a:r>
            <a:r>
              <a:rPr lang="ja-JP" altLang="en-US" sz="1600" b="1" dirty="0" smtClean="0"/>
              <a:t>教えない。難しいこと</a:t>
            </a:r>
            <a:r>
              <a:rPr lang="ja-JP" altLang="en-US" sz="1600" b="1" dirty="0"/>
              <a:t>を簡単に教える</a:t>
            </a:r>
            <a:r>
              <a:rPr lang="ja-JP" altLang="en-US" sz="1600" b="1" dirty="0" smtClean="0"/>
              <a:t>こと。</a:t>
            </a:r>
            <a:endParaRPr lang="en-US" altLang="ja-JP" sz="1600" b="1" dirty="0" smtClean="0"/>
          </a:p>
          <a:p>
            <a:r>
              <a:rPr lang="ja-JP" altLang="en-US" sz="1600" b="1" dirty="0"/>
              <a:t>◆</a:t>
            </a:r>
            <a:r>
              <a:rPr lang="ja-JP" altLang="en-US" sz="1600" b="1" dirty="0" smtClean="0"/>
              <a:t>先生</a:t>
            </a:r>
            <a:r>
              <a:rPr lang="ja-JP" altLang="en-US" sz="1600" b="1" dirty="0"/>
              <a:t>が</a:t>
            </a:r>
            <a:r>
              <a:rPr lang="ja-JP" altLang="en-US" sz="1600" b="1" dirty="0" smtClean="0"/>
              <a:t>しゃべりすぎる、説明</a:t>
            </a:r>
            <a:r>
              <a:rPr lang="ja-JP" altLang="en-US" sz="1600" b="1" dirty="0"/>
              <a:t>しすぎる授業で</a:t>
            </a:r>
            <a:r>
              <a:rPr lang="ja-JP" altLang="en-US" sz="1600" b="1" dirty="0" smtClean="0"/>
              <a:t>は生徒</a:t>
            </a:r>
            <a:r>
              <a:rPr lang="ja-JP" altLang="en-US" sz="1600" b="1" dirty="0"/>
              <a:t>はかえって</a:t>
            </a:r>
            <a:r>
              <a:rPr lang="ja-JP" altLang="en-US" sz="1600" b="1" dirty="0" smtClean="0"/>
              <a:t>わからない。</a:t>
            </a:r>
            <a:endParaRPr lang="ja-JP" altLang="en-US" sz="1600" b="1" dirty="0"/>
          </a:p>
          <a:p>
            <a:endParaRPr lang="en-US" altLang="ja-JP" sz="9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３ </a:t>
            </a:r>
            <a:r>
              <a:rPr lang="en-US" altLang="ja-JP" sz="2400" b="1" dirty="0">
                <a:solidFill>
                  <a:srgbClr val="FF0000"/>
                </a:solidFill>
              </a:rPr>
              <a:t>Studying for a Specialist</a:t>
            </a:r>
          </a:p>
          <a:p>
            <a:r>
              <a:rPr lang="en-US" altLang="ja-JP" sz="1600" b="1" dirty="0" smtClean="0"/>
              <a:t>◆</a:t>
            </a:r>
            <a:r>
              <a:rPr lang="ja-JP" altLang="en-US" sz="1600" b="1" dirty="0" smtClean="0"/>
              <a:t>教材</a:t>
            </a:r>
            <a:r>
              <a:rPr lang="ja-JP" altLang="en-US" sz="1600" b="1" dirty="0"/>
              <a:t>研究に</a:t>
            </a:r>
            <a:r>
              <a:rPr lang="ja-JP" altLang="en-US" sz="1600" b="1" dirty="0" smtClean="0"/>
              <a:t>励む。知らない</a:t>
            </a:r>
            <a:r>
              <a:rPr lang="ja-JP" altLang="en-US" sz="1600" b="1" dirty="0"/>
              <a:t>ことを人から勉強することは</a:t>
            </a:r>
            <a:r>
              <a:rPr lang="ja-JP" altLang="en-US" sz="1600" b="1" dirty="0" smtClean="0"/>
              <a:t>楽しい。</a:t>
            </a:r>
            <a:endParaRPr lang="en-US" altLang="ja-JP" sz="1600" b="1" dirty="0" smtClean="0"/>
          </a:p>
          <a:p>
            <a:r>
              <a:rPr lang="ja-JP" altLang="en-US" sz="1600" b="1" dirty="0"/>
              <a:t>◆</a:t>
            </a:r>
            <a:r>
              <a:rPr lang="ja-JP" altLang="en-US" sz="1600" b="1" dirty="0" smtClean="0"/>
              <a:t>メタプロブレム</a:t>
            </a:r>
            <a:r>
              <a:rPr lang="ja-JP" altLang="en-US" sz="1600" b="1" dirty="0"/>
              <a:t>がわかることはプロブレムがわかる</a:t>
            </a:r>
            <a:r>
              <a:rPr lang="ja-JP" altLang="en-US" sz="1600" b="1" dirty="0" smtClean="0"/>
              <a:t>こと。</a:t>
            </a:r>
            <a:endParaRPr lang="ja-JP" altLang="en-US" sz="1600" b="1" dirty="0"/>
          </a:p>
          <a:p>
            <a:endParaRPr lang="en-US" altLang="ja-JP" sz="9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４ </a:t>
            </a:r>
            <a:r>
              <a:rPr lang="en-US" altLang="ja-JP" sz="2400" b="1" dirty="0">
                <a:solidFill>
                  <a:srgbClr val="FF0000"/>
                </a:solidFill>
              </a:rPr>
              <a:t>Speaking activities and using Schema</a:t>
            </a:r>
          </a:p>
          <a:p>
            <a:r>
              <a:rPr lang="en-US" altLang="ja-JP" sz="1600" b="1" dirty="0" smtClean="0"/>
              <a:t>◆</a:t>
            </a:r>
            <a:r>
              <a:rPr lang="ja-JP" altLang="en-US" sz="1600" b="1" dirty="0" smtClean="0"/>
              <a:t>教師</a:t>
            </a:r>
            <a:r>
              <a:rPr lang="ja-JP" altLang="en-US" sz="1600" b="1" dirty="0"/>
              <a:t>と生徒の</a:t>
            </a:r>
            <a:r>
              <a:rPr lang="ja-JP" altLang="en-US" sz="1600" b="1" dirty="0" smtClean="0"/>
              <a:t>対話。生徒</a:t>
            </a:r>
            <a:r>
              <a:rPr lang="ja-JP" altLang="en-US" sz="1600" b="1" dirty="0"/>
              <a:t>同士で説明</a:t>
            </a:r>
            <a:r>
              <a:rPr lang="ja-JP" altLang="en-US" sz="1600" b="1" dirty="0" smtClean="0"/>
              <a:t>しあう。図</a:t>
            </a:r>
            <a:r>
              <a:rPr lang="ja-JP" altLang="en-US" sz="1600" b="1" dirty="0"/>
              <a:t>・グラフ・教具や具体物などを活用</a:t>
            </a:r>
            <a:r>
              <a:rPr lang="ja-JP" altLang="en-US" sz="1600" b="1" dirty="0" smtClean="0"/>
              <a:t>する。</a:t>
            </a:r>
            <a:endParaRPr lang="ja-JP" altLang="en-US" sz="1600" b="1" dirty="0"/>
          </a:p>
          <a:p>
            <a:endParaRPr lang="en-US" altLang="ja-JP" sz="9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５ </a:t>
            </a:r>
            <a:r>
              <a:rPr lang="en-US" altLang="ja-JP" sz="2400" b="1" dirty="0">
                <a:solidFill>
                  <a:srgbClr val="FF0000"/>
                </a:solidFill>
              </a:rPr>
              <a:t>Smiling for the Sustainable learning </a:t>
            </a:r>
          </a:p>
          <a:p>
            <a:r>
              <a:rPr lang="en-US" altLang="ja-JP" sz="1600" b="1" dirty="0" smtClean="0"/>
              <a:t>◆</a:t>
            </a:r>
            <a:r>
              <a:rPr lang="ja-JP" altLang="en-US" sz="1600" b="1" dirty="0" smtClean="0"/>
              <a:t>先生</a:t>
            </a:r>
            <a:r>
              <a:rPr lang="ja-JP" altLang="en-US" sz="1600" b="1" dirty="0"/>
              <a:t>が楽しく数学に接する</a:t>
            </a:r>
            <a:r>
              <a:rPr lang="ja-JP" altLang="en-US" sz="1600" b="1" dirty="0" smtClean="0"/>
              <a:t>と。それ</a:t>
            </a:r>
            <a:r>
              <a:rPr lang="ja-JP" altLang="en-US" sz="1600" b="1" dirty="0"/>
              <a:t>は確実に生徒に</a:t>
            </a:r>
            <a:r>
              <a:rPr lang="ja-JP" altLang="en-US" sz="1600" b="1" dirty="0" smtClean="0"/>
              <a:t>伝わる。生徒</a:t>
            </a:r>
            <a:r>
              <a:rPr lang="ja-JP" altLang="en-US" sz="1600" b="1" dirty="0"/>
              <a:t>のやる気を保持</a:t>
            </a:r>
            <a:r>
              <a:rPr lang="ja-JP" altLang="en-US" sz="1600" b="1" dirty="0" smtClean="0"/>
              <a:t>しつつ、次</a:t>
            </a:r>
            <a:r>
              <a:rPr lang="ja-JP" altLang="en-US" sz="1600" b="1" dirty="0"/>
              <a:t>の</a:t>
            </a:r>
            <a:r>
              <a:rPr lang="ja-JP" altLang="en-US" sz="1600" b="1" dirty="0" smtClean="0"/>
              <a:t>レ</a:t>
            </a:r>
            <a:endParaRPr lang="en-US" altLang="ja-JP" sz="1600" b="1" dirty="0" smtClean="0"/>
          </a:p>
          <a:p>
            <a:r>
              <a:rPr lang="ja-JP" altLang="en-US" sz="1600" b="1" dirty="0"/>
              <a:t>　</a:t>
            </a:r>
            <a:r>
              <a:rPr lang="ja-JP" altLang="en-US" sz="1600" b="1" dirty="0" smtClean="0"/>
              <a:t> ベル</a:t>
            </a:r>
            <a:r>
              <a:rPr lang="ja-JP" altLang="en-US" sz="1600" b="1" dirty="0"/>
              <a:t>へと高めていく</a:t>
            </a:r>
            <a:r>
              <a:rPr lang="ja-JP" altLang="en-US" sz="1600" b="1" dirty="0" smtClean="0"/>
              <a:t>授業。</a:t>
            </a:r>
            <a:endParaRPr lang="ja-JP" altLang="en-US" sz="1600" b="1" dirty="0"/>
          </a:p>
          <a:p>
            <a:r>
              <a:rPr lang="ja-JP" altLang="en-US" sz="1600" b="1" dirty="0" smtClean="0"/>
              <a:t>◆高校</a:t>
            </a:r>
            <a:r>
              <a:rPr lang="ja-JP" altLang="en-US" sz="1600" b="1" dirty="0"/>
              <a:t>で学んだ内容が大学や社会で継続して生きるような</a:t>
            </a:r>
            <a:r>
              <a:rPr lang="ja-JP" altLang="en-US" sz="1600" b="1" dirty="0" smtClean="0"/>
              <a:t>授業。</a:t>
            </a:r>
            <a:endParaRPr lang="ja-JP" altLang="en-US" sz="1600" b="1" dirty="0"/>
          </a:p>
          <a:p>
            <a:endParaRPr lang="en-US" altLang="ja-JP" sz="9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６ </a:t>
            </a:r>
            <a:r>
              <a:rPr lang="en-US" altLang="ja-JP" sz="2400" b="1" dirty="0">
                <a:solidFill>
                  <a:srgbClr val="FF0000"/>
                </a:solidFill>
              </a:rPr>
              <a:t>Sowing Scientific Seeds</a:t>
            </a:r>
          </a:p>
          <a:p>
            <a:r>
              <a:rPr lang="en-US" altLang="ja-JP" sz="1600" b="1" dirty="0" smtClean="0"/>
              <a:t>◆</a:t>
            </a:r>
            <a:r>
              <a:rPr lang="ja-JP" altLang="en-US" sz="1600" b="1" dirty="0" smtClean="0"/>
              <a:t>科学</a:t>
            </a:r>
            <a:r>
              <a:rPr lang="ja-JP" altLang="en-US" sz="1600" b="1" dirty="0"/>
              <a:t>の種を</a:t>
            </a:r>
            <a:r>
              <a:rPr lang="ja-JP" altLang="en-US" sz="1600" b="1" dirty="0" smtClean="0"/>
              <a:t>まく。数学</a:t>
            </a:r>
            <a:r>
              <a:rPr lang="ja-JP" altLang="en-US" sz="1600" b="1" dirty="0"/>
              <a:t>を研究する生徒を作り出すことだけでは</a:t>
            </a:r>
            <a:r>
              <a:rPr lang="ja-JP" altLang="en-US" sz="1600" b="1" dirty="0" smtClean="0"/>
              <a:t>ない</a:t>
            </a:r>
            <a:r>
              <a:rPr lang="ja-JP" altLang="en-US" sz="1600" b="1" dirty="0"/>
              <a:t>。</a:t>
            </a:r>
            <a:r>
              <a:rPr lang="ja-JP" altLang="en-US" sz="1600" b="1" dirty="0" smtClean="0"/>
              <a:t>「</a:t>
            </a:r>
            <a:r>
              <a:rPr lang="ja-JP" altLang="en-US" sz="1600" b="1" dirty="0"/>
              <a:t>科学する心」「数学的にものを見る力」を身につけた社会人を育てる</a:t>
            </a:r>
            <a:r>
              <a:rPr lang="ja-JP" altLang="en-US" sz="1600" b="1" dirty="0" smtClean="0"/>
              <a:t>．</a:t>
            </a:r>
            <a:endParaRPr lang="ja-JP" altLang="en-US" sz="1600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8" y="107320"/>
            <a:ext cx="755069" cy="755069"/>
          </a:xfrm>
          <a:prstGeom prst="rect">
            <a:avLst/>
          </a:prstGeom>
        </p:spPr>
      </p:pic>
      <p:sp>
        <p:nvSpPr>
          <p:cNvPr id="6" name="ホームベース 5">
            <a:hlinkClick r:id="" action="ppaction://noaction"/>
          </p:cNvPr>
          <p:cNvSpPr/>
          <p:nvPr/>
        </p:nvSpPr>
        <p:spPr>
          <a:xfrm>
            <a:off x="7884368" y="862389"/>
            <a:ext cx="864096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323528" y="188640"/>
            <a:ext cx="8208912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アクティブ・ラーニング</a:t>
            </a:r>
            <a:endParaRPr kumimoji="1" lang="ja-JP" altLang="en-US" sz="3200" dirty="0"/>
          </a:p>
        </p:txBody>
      </p:sp>
      <p:sp>
        <p:nvSpPr>
          <p:cNvPr id="48135" name="正方形/長方形 48134"/>
          <p:cNvSpPr/>
          <p:nvPr/>
        </p:nvSpPr>
        <p:spPr>
          <a:xfrm>
            <a:off x="393155" y="3284984"/>
            <a:ext cx="813690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主体的</a:t>
            </a:r>
            <a:r>
              <a:rPr kumimoji="1" lang="ja-JP" altLang="en-US" sz="44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で</a:t>
            </a:r>
            <a:r>
              <a:rPr kumimoji="1" lang="ja-JP" altLang="en-US" sz="4400" dirty="0" smtClean="0">
                <a:solidFill>
                  <a:srgbClr val="FF0000"/>
                </a:solidFill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対話的</a:t>
            </a:r>
            <a:r>
              <a:rPr kumimoji="1" lang="ja-JP" altLang="en-US" sz="44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で</a:t>
            </a:r>
            <a:r>
              <a:rPr kumimoji="1" lang="ja-JP" altLang="en-US" sz="4400" dirty="0" smtClean="0">
                <a:solidFill>
                  <a:srgbClr val="FF0000"/>
                </a:solidFill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深い</a:t>
            </a:r>
            <a:r>
              <a:rPr kumimoji="1" lang="ja-JP" altLang="en-US" sz="44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学び</a:t>
            </a:r>
            <a:endParaRPr kumimoji="1" lang="ja-JP" altLang="en-US" sz="4400" dirty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95536" y="1412776"/>
            <a:ext cx="8136904" cy="10801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教員による一方向的な講義形式の教育とは異なり、学修者の能動的な学修への参加を取り入れた教授・学習法の総称。</a:t>
            </a:r>
          </a:p>
        </p:txBody>
      </p:sp>
      <p:sp>
        <p:nvSpPr>
          <p:cNvPr id="4" name="下矢印 3"/>
          <p:cNvSpPr/>
          <p:nvPr/>
        </p:nvSpPr>
        <p:spPr>
          <a:xfrm>
            <a:off x="3743908" y="2636378"/>
            <a:ext cx="1368152" cy="648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56" y="4725144"/>
            <a:ext cx="1893668" cy="176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827584" y="4509120"/>
            <a:ext cx="5184576" cy="1800200"/>
          </a:xfrm>
          <a:prstGeom prst="wedgeRoundRectCallout">
            <a:avLst>
              <a:gd name="adj1" fmla="val 66352"/>
              <a:gd name="adj2" fmla="val 195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「アクティブ・ラーニング」という特別な「何か」を教師から与えられるのを待つのではな</a:t>
            </a:r>
            <a:r>
              <a:rPr lang="ja-JP" altLang="en-US" b="1" dirty="0"/>
              <a:t>い。</a:t>
            </a:r>
            <a:r>
              <a:rPr kumimoji="1" lang="ja-JP" altLang="en-US" b="1" dirty="0" smtClean="0"/>
              <a:t>生徒達が主体的に学びだすことが、アクティブラーニングの本来的意味。</a:t>
            </a:r>
            <a:endParaRPr kumimoji="1" lang="en-US" altLang="ja-JP" b="1" dirty="0" smtClean="0"/>
          </a:p>
          <a:p>
            <a:r>
              <a:rPr lang="ja-JP" altLang="en-US" b="1" dirty="0"/>
              <a:t>主語</a:t>
            </a:r>
            <a:r>
              <a:rPr lang="ja-JP" altLang="en-US" b="1" dirty="0" smtClean="0"/>
              <a:t>は「教師」ではなく「生徒」なのです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6459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25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39784" y="332656"/>
            <a:ext cx="7920880" cy="864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算数・数学の問題発見・解決のプロセス（文科省）</a:t>
            </a:r>
            <a:endParaRPr kumimoji="1" lang="ja-JP" altLang="en-US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31371" y="1196752"/>
            <a:ext cx="5400832" cy="5318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2987824" y="1340768"/>
            <a:ext cx="5826724" cy="5318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額縁 2"/>
          <p:cNvSpPr/>
          <p:nvPr/>
        </p:nvSpPr>
        <p:spPr>
          <a:xfrm>
            <a:off x="3384100" y="1916832"/>
            <a:ext cx="2232248" cy="792088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数学的</a:t>
            </a:r>
            <a:r>
              <a:rPr lang="ja-JP" altLang="en-US" dirty="0" smtClean="0"/>
              <a:t>に</a:t>
            </a:r>
            <a:r>
              <a:rPr lang="ja-JP" altLang="en-US" dirty="0"/>
              <a:t>表現</a:t>
            </a:r>
            <a:r>
              <a:rPr lang="ja-JP" altLang="en-US" dirty="0" smtClean="0"/>
              <a:t>した</a:t>
            </a:r>
            <a:r>
              <a:rPr lang="ja-JP" altLang="en-US" dirty="0"/>
              <a:t>問題</a:t>
            </a:r>
            <a:endParaRPr kumimoji="1" lang="ja-JP" altLang="en-US" dirty="0"/>
          </a:p>
        </p:txBody>
      </p:sp>
      <p:sp>
        <p:nvSpPr>
          <p:cNvPr id="7" name="額縁 6"/>
          <p:cNvSpPr/>
          <p:nvPr/>
        </p:nvSpPr>
        <p:spPr>
          <a:xfrm>
            <a:off x="3356676" y="5364669"/>
            <a:ext cx="2232248" cy="792088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結果</a:t>
            </a:r>
            <a:endParaRPr kumimoji="1" lang="ja-JP" altLang="en-US" dirty="0"/>
          </a:p>
        </p:txBody>
      </p:sp>
      <p:sp>
        <p:nvSpPr>
          <p:cNvPr id="8" name="雲形吹き出し 7"/>
          <p:cNvSpPr/>
          <p:nvPr/>
        </p:nvSpPr>
        <p:spPr>
          <a:xfrm>
            <a:off x="413015" y="3501008"/>
            <a:ext cx="2286777" cy="1224136"/>
          </a:xfrm>
          <a:prstGeom prst="cloudCallout">
            <a:avLst>
              <a:gd name="adj1" fmla="val 42215"/>
              <a:gd name="adj2" fmla="val 310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日常の生活や</a:t>
            </a:r>
          </a:p>
          <a:p>
            <a:pPr algn="ctr"/>
            <a:r>
              <a:rPr kumimoji="1" lang="ja-JP" altLang="en-US" sz="1600" dirty="0" smtClean="0"/>
              <a:t>社会の事象</a:t>
            </a:r>
            <a:endParaRPr kumimoji="1" lang="ja-JP" altLang="en-US" sz="1600" dirty="0"/>
          </a:p>
        </p:txBody>
      </p:sp>
      <p:sp>
        <p:nvSpPr>
          <p:cNvPr id="9" name="雲形吹き出し 8"/>
          <p:cNvSpPr/>
          <p:nvPr/>
        </p:nvSpPr>
        <p:spPr>
          <a:xfrm>
            <a:off x="6145258" y="3392996"/>
            <a:ext cx="2286777" cy="1224136"/>
          </a:xfrm>
          <a:prstGeom prst="cloudCallout">
            <a:avLst>
              <a:gd name="adj1" fmla="val 42215"/>
              <a:gd name="adj2" fmla="val 310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数学</a:t>
            </a:r>
            <a:r>
              <a:rPr kumimoji="1" lang="ja-JP" altLang="en-US" sz="1600" dirty="0" smtClean="0"/>
              <a:t>の事象</a:t>
            </a:r>
            <a:endParaRPr kumimoji="1" lang="ja-JP" altLang="en-US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683568" y="1507486"/>
            <a:ext cx="22323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現実の世界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144982" y="1507486"/>
            <a:ext cx="22323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算数・数学</a:t>
            </a:r>
            <a:r>
              <a:rPr kumimoji="1" lang="ja-JP" altLang="en-US" dirty="0" smtClean="0"/>
              <a:t>の世界</a:t>
            </a:r>
            <a:endParaRPr kumimoji="1" lang="ja-JP" altLang="en-US" dirty="0"/>
          </a:p>
        </p:txBody>
      </p:sp>
      <p:sp>
        <p:nvSpPr>
          <p:cNvPr id="12" name="曲折矢印 11"/>
          <p:cNvSpPr/>
          <p:nvPr/>
        </p:nvSpPr>
        <p:spPr>
          <a:xfrm>
            <a:off x="1311751" y="2035525"/>
            <a:ext cx="1892098" cy="1357471"/>
          </a:xfrm>
          <a:prstGeom prst="bentArrow">
            <a:avLst>
              <a:gd name="adj1" fmla="val 25000"/>
              <a:gd name="adj2" fmla="val 2379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数学化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曲折矢印 12"/>
          <p:cNvSpPr/>
          <p:nvPr/>
        </p:nvSpPr>
        <p:spPr>
          <a:xfrm flipH="1">
            <a:off x="5724128" y="1964382"/>
            <a:ext cx="1728192" cy="1357471"/>
          </a:xfrm>
          <a:prstGeom prst="bentArrow">
            <a:avLst>
              <a:gd name="adj1" fmla="val 25000"/>
              <a:gd name="adj2" fmla="val 2676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数学化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曲折矢印 14"/>
          <p:cNvSpPr/>
          <p:nvPr/>
        </p:nvSpPr>
        <p:spPr>
          <a:xfrm rot="16200000">
            <a:off x="1649533" y="4394963"/>
            <a:ext cx="1169219" cy="1939412"/>
          </a:xfrm>
          <a:prstGeom prst="bentArrow">
            <a:avLst>
              <a:gd name="adj1" fmla="val 25000"/>
              <a:gd name="adj2" fmla="val 2379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曲折矢印 15"/>
          <p:cNvSpPr/>
          <p:nvPr/>
        </p:nvSpPr>
        <p:spPr>
          <a:xfrm rot="16200000" flipV="1">
            <a:off x="6048164" y="4401106"/>
            <a:ext cx="1224135" cy="1872208"/>
          </a:xfrm>
          <a:prstGeom prst="bentArrow">
            <a:avLst>
              <a:gd name="adj1" fmla="val 25000"/>
              <a:gd name="adj2" fmla="val 2379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4139952" y="2852936"/>
            <a:ext cx="648072" cy="2484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額縁 5"/>
          <p:cNvSpPr/>
          <p:nvPr/>
        </p:nvSpPr>
        <p:spPr>
          <a:xfrm>
            <a:off x="3384100" y="3609020"/>
            <a:ext cx="2232248" cy="792088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焦点化</a:t>
            </a:r>
            <a:r>
              <a:rPr lang="ja-JP" altLang="en-US" dirty="0" smtClean="0"/>
              <a:t>した</a:t>
            </a:r>
            <a:r>
              <a:rPr lang="ja-JP" altLang="en-US" dirty="0"/>
              <a:t>問題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20044" y="5987480"/>
            <a:ext cx="2315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統合・発展／体系化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05114" y="5987480"/>
            <a:ext cx="2315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活用・意味づけ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02419" y="2128210"/>
            <a:ext cx="62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A1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86132" y="3050190"/>
            <a:ext cx="62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</a:t>
            </a:r>
            <a:r>
              <a:rPr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64850" y="4540476"/>
            <a:ext cx="62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</a:t>
            </a:r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10301" y="5576047"/>
            <a:ext cx="62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D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74132" y="2168804"/>
            <a:ext cx="62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A2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86617" y="5576047"/>
            <a:ext cx="62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65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42FED-BC40-4D95-959B-F806E2AA4D09}" type="slidenum">
              <a:rPr lang="ja-JP" altLang="en-US" smtClean="0">
                <a:solidFill>
                  <a:srgbClr val="464653"/>
                </a:solidFill>
              </a:rPr>
              <a:pPr>
                <a:defRPr/>
              </a:pPr>
              <a:t>4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55576" y="1184263"/>
            <a:ext cx="1440160" cy="8765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各教科における知識や技能、問題解決力</a:t>
            </a:r>
            <a:endParaRPr kumimoji="1" lang="ja-JP" altLang="en-US" sz="16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850224" y="4306142"/>
            <a:ext cx="1385693" cy="1317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学びに向かう姿・思考力・表現力・協働型問題解決力他</a:t>
            </a:r>
            <a:endParaRPr kumimoji="1" lang="ja-JP" altLang="en-US" sz="1600" b="1" dirty="0"/>
          </a:p>
        </p:txBody>
      </p:sp>
      <p:pic>
        <p:nvPicPr>
          <p:cNvPr id="5" name="図 4" descr="ラーニングピラミッド０１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84" y="779750"/>
            <a:ext cx="1473324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06" y="2484645"/>
            <a:ext cx="1413624" cy="1587846"/>
          </a:xfrm>
          <a:prstGeom prst="rect">
            <a:avLst/>
          </a:prstGeom>
        </p:spPr>
      </p:pic>
      <p:pic>
        <p:nvPicPr>
          <p:cNvPr id="7" name="Picture 17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90" y="4337329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コネクタ 8"/>
          <p:cNvCxnSpPr>
            <a:endCxn id="3" idx="1"/>
          </p:cNvCxnSpPr>
          <p:nvPr/>
        </p:nvCxnSpPr>
        <p:spPr>
          <a:xfrm flipV="1">
            <a:off x="179512" y="1622556"/>
            <a:ext cx="576064" cy="16883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endCxn id="4" idx="1"/>
          </p:cNvCxnSpPr>
          <p:nvPr/>
        </p:nvCxnSpPr>
        <p:spPr>
          <a:xfrm>
            <a:off x="179512" y="3310865"/>
            <a:ext cx="670712" cy="16540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右矢印 11"/>
          <p:cNvSpPr/>
          <p:nvPr/>
        </p:nvSpPr>
        <p:spPr>
          <a:xfrm rot="21378560">
            <a:off x="2242710" y="1345618"/>
            <a:ext cx="2206095" cy="206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820348">
            <a:off x="2077299" y="2295356"/>
            <a:ext cx="2536919" cy="218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285359" y="4990541"/>
            <a:ext cx="2274805" cy="20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206261" y="1957051"/>
            <a:ext cx="1512168" cy="3880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AL</a:t>
            </a:r>
            <a:r>
              <a:rPr kumimoji="1" lang="ja-JP" altLang="en-US" b="1" dirty="0" smtClean="0"/>
              <a:t>型授業</a:t>
            </a:r>
            <a:endParaRPr kumimoji="1" lang="ja-JP" altLang="en-US" b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4331140" y="3918052"/>
            <a:ext cx="1512168" cy="3880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Deep</a:t>
            </a:r>
            <a:r>
              <a:rPr lang="ja-JP" altLang="en-US" b="1" dirty="0" smtClean="0"/>
              <a:t>／鍛錬</a:t>
            </a:r>
            <a:endParaRPr kumimoji="1" lang="ja-JP" altLang="en-US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4167082" y="5728296"/>
            <a:ext cx="2042760" cy="6530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/>
              <a:t>主体性／対話空間</a:t>
            </a:r>
            <a:endParaRPr lang="en-US" altLang="ja-JP" sz="1600" b="1" dirty="0" smtClean="0"/>
          </a:p>
          <a:p>
            <a:pPr algn="ctr"/>
            <a:r>
              <a:rPr kumimoji="1" lang="ja-JP" altLang="en-US" sz="1600" b="1" dirty="0"/>
              <a:t>マインドセット</a:t>
            </a:r>
          </a:p>
        </p:txBody>
      </p:sp>
      <p:sp>
        <p:nvSpPr>
          <p:cNvPr id="18" name="正方形/長方形 17"/>
          <p:cNvSpPr/>
          <p:nvPr/>
        </p:nvSpPr>
        <p:spPr>
          <a:xfrm rot="21340138">
            <a:off x="2379584" y="908856"/>
            <a:ext cx="1800200" cy="409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教科書の網羅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 rot="1894253">
            <a:off x="2216644" y="2477999"/>
            <a:ext cx="1800200" cy="409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入試</a:t>
            </a:r>
            <a:r>
              <a:rPr lang="ja-JP" altLang="en-US" dirty="0" smtClean="0"/>
              <a:t>問題へ対応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19182" y="5892458"/>
            <a:ext cx="2624628" cy="7177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rgbClr val="FF0000"/>
                </a:solidFill>
              </a:rPr>
              <a:t>そうすることで一生</a:t>
            </a:r>
            <a:r>
              <a:rPr lang="ja-JP" altLang="en-US" sz="1600" b="1" dirty="0">
                <a:solidFill>
                  <a:srgbClr val="FF0000"/>
                </a:solidFill>
              </a:rPr>
              <a:t>成長し続けていける真理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1815" y="57678"/>
            <a:ext cx="2751994" cy="5601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rgbClr val="FF0000"/>
                </a:solidFill>
              </a:rPr>
              <a:t>そうしないと社会や学校から排除されてしまうルール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5985230" y="1223894"/>
            <a:ext cx="720080" cy="491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>
            <a:off x="5956630" y="2858582"/>
            <a:ext cx="720080" cy="491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6012160" y="4848552"/>
            <a:ext cx="720080" cy="491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840252" y="1061704"/>
            <a:ext cx="2016224" cy="7739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学習定着率の向上</a:t>
            </a:r>
            <a:endParaRPr kumimoji="1" lang="en-US" altLang="ja-JP" sz="1600" b="1" dirty="0" smtClean="0"/>
          </a:p>
          <a:p>
            <a:pPr algn="ctr"/>
            <a:r>
              <a:rPr lang="ja-JP" altLang="en-US" sz="1600" b="1" dirty="0"/>
              <a:t>期末考査</a:t>
            </a:r>
            <a:r>
              <a:rPr lang="ja-JP" altLang="en-US" sz="1600" b="1" dirty="0" smtClean="0"/>
              <a:t>をクリア</a:t>
            </a:r>
            <a:endParaRPr kumimoji="1" lang="ja-JP" altLang="en-US" sz="1600" b="1" dirty="0"/>
          </a:p>
        </p:txBody>
      </p:sp>
      <p:sp>
        <p:nvSpPr>
          <p:cNvPr id="27" name="正方形/長方形 26"/>
          <p:cNvSpPr/>
          <p:nvPr/>
        </p:nvSpPr>
        <p:spPr>
          <a:xfrm>
            <a:off x="6859822" y="2717443"/>
            <a:ext cx="2016224" cy="7739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偏差値アップ</a:t>
            </a:r>
            <a:endParaRPr kumimoji="1" lang="en-US" altLang="ja-JP" sz="1600" b="1" dirty="0" smtClean="0"/>
          </a:p>
          <a:p>
            <a:pPr algn="ctr"/>
            <a:r>
              <a:rPr lang="ja-JP" altLang="en-US" sz="1600" b="1" dirty="0"/>
              <a:t>大学進学</a:t>
            </a:r>
            <a:r>
              <a:rPr lang="ja-JP" altLang="en-US" sz="1600" b="1" dirty="0" smtClean="0"/>
              <a:t>実績向上</a:t>
            </a:r>
            <a:endParaRPr kumimoji="1" lang="ja-JP" altLang="en-US" sz="1600" b="1" dirty="0"/>
          </a:p>
        </p:txBody>
      </p:sp>
      <p:sp>
        <p:nvSpPr>
          <p:cNvPr id="28" name="正方形/長方形 27"/>
          <p:cNvSpPr/>
          <p:nvPr/>
        </p:nvSpPr>
        <p:spPr>
          <a:xfrm>
            <a:off x="6840252" y="4707413"/>
            <a:ext cx="2124236" cy="7739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学び続ける力</a:t>
            </a:r>
            <a:endParaRPr kumimoji="1" lang="en-US" altLang="ja-JP" sz="1600" b="1" dirty="0" smtClean="0"/>
          </a:p>
          <a:p>
            <a:pPr algn="ctr"/>
            <a:r>
              <a:rPr lang="ja-JP" altLang="en-US" sz="1600" b="1" dirty="0"/>
              <a:t>その先</a:t>
            </a:r>
            <a:r>
              <a:rPr lang="ja-JP" altLang="en-US" sz="1600" b="1" dirty="0" smtClean="0"/>
              <a:t>を</a:t>
            </a:r>
            <a:r>
              <a:rPr lang="ja-JP" altLang="en-US" sz="1600" b="1" dirty="0"/>
              <a:t>大きく</a:t>
            </a:r>
            <a:r>
              <a:rPr lang="ja-JP" altLang="en-US" sz="1600" b="1" dirty="0" smtClean="0"/>
              <a:t>する</a:t>
            </a:r>
            <a:r>
              <a:rPr lang="ja-JP" altLang="en-US" sz="1600" b="1" dirty="0"/>
              <a:t>力</a:t>
            </a:r>
            <a:endParaRPr kumimoji="1" lang="ja-JP" altLang="en-US" sz="1600" b="1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1" y="2878449"/>
            <a:ext cx="800238" cy="800238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191117" y="143731"/>
            <a:ext cx="1512168" cy="3880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AL</a:t>
            </a:r>
            <a:r>
              <a:rPr lang="ja-JP" altLang="en-US" b="1" dirty="0" smtClean="0"/>
              <a:t>の視点</a:t>
            </a:r>
            <a:endParaRPr kumimoji="1" lang="ja-JP" altLang="en-US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6732240" y="200546"/>
            <a:ext cx="2016224" cy="3880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目指す</a:t>
            </a:r>
            <a:r>
              <a:rPr lang="ja-JP" altLang="en-US" b="1" dirty="0"/>
              <a:t>姿</a:t>
            </a:r>
            <a:endParaRPr kumimoji="1" lang="ja-JP" altLang="en-US" b="1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850224" y="2676173"/>
            <a:ext cx="1516469" cy="852695"/>
          </a:xfrm>
          <a:prstGeom prst="wedgeRoundRectCallout">
            <a:avLst>
              <a:gd name="adj1" fmla="val -71854"/>
              <a:gd name="adj2" fmla="val -1789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教師・授業のミッション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85726" y="1469708"/>
            <a:ext cx="87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 rot="1720854">
            <a:off x="3151750" y="2094962"/>
            <a:ext cx="87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030777" y="3990798"/>
            <a:ext cx="87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C</a:t>
            </a:r>
            <a:endParaRPr kumimoji="1" lang="en-US" altLang="ja-JP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4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10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211" y="2118139"/>
            <a:ext cx="569811" cy="56981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412293" y="6372209"/>
            <a:ext cx="1981200" cy="365125"/>
          </a:xfrm>
        </p:spPr>
        <p:txBody>
          <a:bodyPr/>
          <a:lstStyle/>
          <a:p>
            <a:pPr>
              <a:defRPr/>
            </a:pPr>
            <a:fld id="{DC742FED-BC40-4D95-959B-F806E2AA4D09}" type="slidenum">
              <a:rPr lang="ja-JP" altLang="en-US" smtClean="0">
                <a:solidFill>
                  <a:srgbClr val="464653"/>
                </a:solidFill>
              </a:rPr>
              <a:pPr>
                <a:defRPr/>
              </a:pPr>
              <a:t>5</a:t>
            </a:fld>
            <a:endParaRPr lang="ja-JP" altLang="en-US" dirty="0">
              <a:solidFill>
                <a:srgbClr val="464653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75656" y="132822"/>
            <a:ext cx="1944216" cy="5601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rgbClr val="FF0000"/>
                </a:solidFill>
              </a:rPr>
              <a:t>行動原理</a:t>
            </a:r>
            <a:endParaRPr lang="en-US" altLang="ja-JP" sz="16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600" b="1" dirty="0" smtClean="0">
                <a:solidFill>
                  <a:srgbClr val="FF0000"/>
                </a:solidFill>
              </a:rPr>
              <a:t>（なぜ学びだすか）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95936" y="124564"/>
            <a:ext cx="1944216" cy="5601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rgbClr val="FF0000"/>
                </a:solidFill>
              </a:rPr>
              <a:t>授業</a:t>
            </a:r>
            <a:r>
              <a:rPr lang="ja-JP" altLang="en-US" sz="1600" b="1" dirty="0">
                <a:solidFill>
                  <a:srgbClr val="FF0000"/>
                </a:solidFill>
              </a:rPr>
              <a:t>パターン</a:t>
            </a:r>
            <a:endParaRPr lang="en-US" altLang="ja-JP" sz="1600" b="1" dirty="0" smtClean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21989" y="124563"/>
            <a:ext cx="1944216" cy="5601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rgbClr val="FF0000"/>
                </a:solidFill>
              </a:rPr>
              <a:t>教師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の</a:t>
            </a:r>
            <a:r>
              <a:rPr lang="ja-JP" altLang="en-US" sz="1600" b="1" dirty="0">
                <a:solidFill>
                  <a:srgbClr val="FF0000"/>
                </a:solidFill>
              </a:rPr>
              <a:t>マインド</a:t>
            </a:r>
            <a:endParaRPr lang="en-US" altLang="ja-JP" sz="1600" b="1" dirty="0" smtClean="0">
              <a:solidFill>
                <a:srgbClr val="FF0000"/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8676456" y="684762"/>
            <a:ext cx="144016" cy="5446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06967" y="618754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主体的</a:t>
            </a:r>
            <a:endParaRPr kumimoji="1" lang="ja-JP" altLang="en-US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331640" y="1580894"/>
            <a:ext cx="2232248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/>
              <a:t>【</a:t>
            </a:r>
            <a:r>
              <a:rPr kumimoji="1" lang="ja-JP" altLang="en-US" sz="1600" b="1" dirty="0" smtClean="0"/>
              <a:t>意味・損得</a:t>
            </a:r>
            <a:r>
              <a:rPr kumimoji="1" lang="en-US" altLang="ja-JP" sz="1600" b="1" dirty="0" smtClean="0"/>
              <a:t>】</a:t>
            </a:r>
          </a:p>
          <a:p>
            <a:r>
              <a:rPr kumimoji="1" lang="ja-JP" altLang="en-US" sz="1600" b="1" dirty="0" smtClean="0"/>
              <a:t>●～のためになる</a:t>
            </a:r>
            <a:endParaRPr kumimoji="1" lang="en-US" altLang="ja-JP" sz="1600" b="1" dirty="0" smtClean="0"/>
          </a:p>
          <a:p>
            <a:r>
              <a:rPr lang="ja-JP" altLang="en-US" sz="1600" b="1" dirty="0" smtClean="0"/>
              <a:t>●～に役立つ</a:t>
            </a:r>
            <a:r>
              <a:rPr lang="ja-JP" altLang="en-US" sz="1600" b="1" dirty="0" smtClean="0">
                <a:solidFill>
                  <a:srgbClr val="00B050"/>
                </a:solidFill>
              </a:rPr>
              <a:t>（餌づけ）</a:t>
            </a:r>
            <a:endParaRPr lang="en-US" altLang="ja-JP" sz="1600" b="1" dirty="0" smtClean="0">
              <a:solidFill>
                <a:srgbClr val="00B050"/>
              </a:solidFill>
            </a:endParaRPr>
          </a:p>
          <a:p>
            <a:r>
              <a:rPr kumimoji="1" lang="ja-JP" altLang="en-US" sz="1600" b="1" dirty="0" smtClean="0"/>
              <a:t>●そうしないと～になる</a:t>
            </a:r>
            <a:endParaRPr kumimoji="1" lang="en-US" altLang="ja-JP" sz="1600" b="1" dirty="0" smtClean="0"/>
          </a:p>
          <a:p>
            <a:r>
              <a:rPr lang="ja-JP" altLang="en-US" sz="1600" b="1" dirty="0"/>
              <a:t>　</a:t>
            </a:r>
            <a:r>
              <a:rPr lang="ja-JP" altLang="en-US" sz="1600" b="1" dirty="0" smtClean="0"/>
              <a:t>　</a:t>
            </a:r>
            <a:r>
              <a:rPr lang="ja-JP" altLang="en-US" sz="1600" b="1" dirty="0" smtClean="0">
                <a:solidFill>
                  <a:srgbClr val="00B050"/>
                </a:solidFill>
              </a:rPr>
              <a:t>（脅し）</a:t>
            </a:r>
            <a:endParaRPr kumimoji="1" lang="ja-JP" altLang="en-US" sz="1600" b="1" dirty="0">
              <a:solidFill>
                <a:srgbClr val="00B05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87896" y="3861048"/>
            <a:ext cx="2232248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/>
              <a:t>【</a:t>
            </a:r>
            <a:r>
              <a:rPr kumimoji="1" lang="ja-JP" altLang="en-US" sz="1600" b="1" dirty="0" smtClean="0"/>
              <a:t>意味・損得抜き</a:t>
            </a:r>
            <a:r>
              <a:rPr kumimoji="1" lang="en-US" altLang="ja-JP" sz="1600" b="1" dirty="0" smtClean="0"/>
              <a:t>】</a:t>
            </a:r>
          </a:p>
          <a:p>
            <a:r>
              <a:rPr kumimoji="1" lang="ja-JP" altLang="en-US" sz="1600" b="1" dirty="0" smtClean="0"/>
              <a:t>●やりたいから</a:t>
            </a:r>
            <a:endParaRPr kumimoji="1" lang="en-US" altLang="ja-JP" sz="1600" b="1" dirty="0" smtClean="0"/>
          </a:p>
          <a:p>
            <a:r>
              <a:rPr lang="ja-JP" altLang="en-US" sz="1600" b="1" dirty="0" smtClean="0"/>
              <a:t>●楽し</a:t>
            </a:r>
            <a:r>
              <a:rPr lang="ja-JP" altLang="en-US" sz="1600" b="1" dirty="0"/>
              <a:t>そう</a:t>
            </a:r>
            <a:r>
              <a:rPr lang="ja-JP" altLang="en-US" sz="1600" b="1" dirty="0" smtClean="0"/>
              <a:t>だから</a:t>
            </a:r>
            <a:endParaRPr lang="en-US" altLang="ja-JP" sz="1600" b="1" dirty="0" smtClean="0"/>
          </a:p>
          <a:p>
            <a:r>
              <a:rPr kumimoji="1" lang="ja-JP" altLang="en-US" sz="1600" b="1" dirty="0" smtClean="0"/>
              <a:t>●面白いから</a:t>
            </a:r>
            <a:endParaRPr kumimoji="1" lang="ja-JP" altLang="en-US" sz="16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3995936" y="1340768"/>
            <a:ext cx="2016224" cy="7739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dirty="0"/>
              <a:t>一</a:t>
            </a:r>
            <a:r>
              <a:rPr lang="ja-JP" altLang="en-US" sz="1600" b="1" dirty="0" smtClean="0"/>
              <a:t>方向的、強権的、頭ごなしの</a:t>
            </a:r>
            <a:endParaRPr kumimoji="1" lang="en-US" altLang="ja-JP" sz="1600" b="1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3995936" y="2634102"/>
            <a:ext cx="2016224" cy="7739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 smtClean="0"/>
              <a:t>意味づけによる操作</a:t>
            </a:r>
            <a:endParaRPr kumimoji="1" lang="en-US" altLang="ja-JP" sz="1600" b="1" dirty="0" smtClean="0"/>
          </a:p>
          <a:p>
            <a:r>
              <a:rPr lang="ja-JP" altLang="en-US" sz="1600" b="1" dirty="0" smtClean="0"/>
              <a:t>戦略的アプローチ</a:t>
            </a:r>
            <a:endParaRPr kumimoji="1" lang="ja-JP" altLang="en-US" sz="16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3995936" y="4194175"/>
            <a:ext cx="2016224" cy="7739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生徒が主体的に動く</a:t>
            </a:r>
            <a:endParaRPr kumimoji="1" lang="ja-JP" altLang="en-US" sz="1600" b="1" dirty="0"/>
          </a:p>
        </p:txBody>
      </p:sp>
      <p:sp>
        <p:nvSpPr>
          <p:cNvPr id="13" name="フローチャート : 代替処理 12"/>
          <p:cNvSpPr/>
          <p:nvPr/>
        </p:nvSpPr>
        <p:spPr>
          <a:xfrm>
            <a:off x="6512034" y="1258341"/>
            <a:ext cx="2162984" cy="2149666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 smtClean="0"/>
              <a:t>●学びとは教師</a:t>
            </a:r>
            <a:endParaRPr kumimoji="1" lang="en-US" altLang="ja-JP" sz="1600" b="1" dirty="0" smtClean="0"/>
          </a:p>
          <a:p>
            <a:r>
              <a:rPr lang="ja-JP" altLang="en-US" sz="1600" b="1" dirty="0"/>
              <a:t>　 </a:t>
            </a:r>
            <a:r>
              <a:rPr kumimoji="1" lang="ja-JP" altLang="en-US" sz="1600" b="1" dirty="0" smtClean="0"/>
              <a:t>が与えるもの</a:t>
            </a:r>
            <a:endParaRPr kumimoji="1" lang="en-US" altLang="ja-JP" sz="1600" b="1" dirty="0" smtClean="0"/>
          </a:p>
          <a:p>
            <a:r>
              <a:rPr lang="ja-JP" altLang="en-US" sz="1600" b="1" dirty="0" smtClean="0"/>
              <a:t>●学習</a:t>
            </a:r>
            <a:r>
              <a:rPr lang="ja-JP" altLang="en-US" sz="1600" b="1" dirty="0"/>
              <a:t>と</a:t>
            </a:r>
            <a:r>
              <a:rPr lang="ja-JP" altLang="en-US" sz="1600" b="1" dirty="0" smtClean="0"/>
              <a:t>はやりた　</a:t>
            </a:r>
            <a:endParaRPr lang="en-US" altLang="ja-JP" sz="1600" b="1" dirty="0" smtClean="0"/>
          </a:p>
          <a:p>
            <a:r>
              <a:rPr lang="ja-JP" altLang="en-US" sz="1600" b="1" dirty="0"/>
              <a:t>　</a:t>
            </a:r>
            <a:r>
              <a:rPr lang="ja-JP" altLang="en-US" sz="1600" b="1" dirty="0" smtClean="0"/>
              <a:t>  </a:t>
            </a:r>
            <a:r>
              <a:rPr lang="ja-JP" altLang="en-US" sz="1600" b="1" dirty="0" err="1" smtClean="0"/>
              <a:t>く</a:t>
            </a:r>
            <a:r>
              <a:rPr lang="ja-JP" altLang="en-US" sz="1600" b="1" dirty="0"/>
              <a:t>ない</a:t>
            </a:r>
            <a:r>
              <a:rPr lang="ja-JP" altLang="en-US" sz="1600" b="1" dirty="0" smtClean="0"/>
              <a:t>もの</a:t>
            </a:r>
            <a:endParaRPr lang="en-US" altLang="ja-JP" sz="1600" b="1" dirty="0" smtClean="0"/>
          </a:p>
          <a:p>
            <a:r>
              <a:rPr kumimoji="1" lang="ja-JP" altLang="en-US" sz="1600" b="1" dirty="0" smtClean="0"/>
              <a:t>●勉強</a:t>
            </a:r>
            <a:r>
              <a:rPr kumimoji="1" lang="ja-JP" altLang="en-US" sz="1600" b="1" dirty="0"/>
              <a:t>と</a:t>
            </a:r>
            <a:r>
              <a:rPr kumimoji="1" lang="ja-JP" altLang="en-US" sz="1600" b="1" dirty="0" smtClean="0"/>
              <a:t>はしたく</a:t>
            </a:r>
            <a:endParaRPr kumimoji="1" lang="en-US" altLang="ja-JP" sz="1600" b="1" dirty="0" smtClean="0"/>
          </a:p>
          <a:p>
            <a:r>
              <a:rPr lang="en-US" altLang="ja-JP" sz="1600" b="1" dirty="0"/>
              <a:t> </a:t>
            </a:r>
            <a:r>
              <a:rPr lang="en-US" altLang="ja-JP" sz="1600" b="1" dirty="0" smtClean="0"/>
              <a:t>   </a:t>
            </a:r>
            <a:r>
              <a:rPr kumimoji="1" lang="ja-JP" altLang="en-US" sz="1600" b="1" dirty="0" smtClean="0"/>
              <a:t>ない</a:t>
            </a:r>
            <a:r>
              <a:rPr kumimoji="1" lang="ja-JP" altLang="en-US" sz="1600" b="1" dirty="0"/>
              <a:t>もの</a:t>
            </a:r>
          </a:p>
        </p:txBody>
      </p:sp>
      <p:sp>
        <p:nvSpPr>
          <p:cNvPr id="15" name="フローチャート : 代替処理 14"/>
          <p:cNvSpPr/>
          <p:nvPr/>
        </p:nvSpPr>
        <p:spPr>
          <a:xfrm>
            <a:off x="6512033" y="3723856"/>
            <a:ext cx="2162985" cy="2028833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 smtClean="0"/>
              <a:t>●</a:t>
            </a:r>
            <a:r>
              <a:rPr lang="ja-JP" altLang="en-US" sz="1600" b="1" dirty="0"/>
              <a:t>学びと</a:t>
            </a:r>
            <a:r>
              <a:rPr lang="ja-JP" altLang="en-US" sz="1600" b="1" dirty="0" smtClean="0"/>
              <a:t>は楽しい</a:t>
            </a:r>
            <a:endParaRPr lang="en-US" altLang="ja-JP" sz="1600" b="1" dirty="0" smtClean="0"/>
          </a:p>
          <a:p>
            <a:r>
              <a:rPr lang="ja-JP" altLang="en-US" sz="1600" b="1" dirty="0"/>
              <a:t>　</a:t>
            </a:r>
            <a:r>
              <a:rPr lang="ja-JP" altLang="en-US" sz="1600" b="1" dirty="0" smtClean="0"/>
              <a:t> もの</a:t>
            </a:r>
            <a:endParaRPr lang="en-US" altLang="ja-JP" sz="1600" b="1" dirty="0" smtClean="0"/>
          </a:p>
          <a:p>
            <a:r>
              <a:rPr kumimoji="1" lang="ja-JP" altLang="en-US" sz="1600" b="1" dirty="0" smtClean="0"/>
              <a:t>●学びはアソビで</a:t>
            </a:r>
            <a:endParaRPr kumimoji="1" lang="en-US" altLang="ja-JP" sz="1600" b="1" dirty="0" smtClean="0"/>
          </a:p>
          <a:p>
            <a:r>
              <a:rPr lang="en-US" altLang="ja-JP" sz="1600" b="1" dirty="0"/>
              <a:t> </a:t>
            </a:r>
            <a:r>
              <a:rPr lang="ja-JP" altLang="en-US" sz="1600" b="1" dirty="0" smtClean="0"/>
              <a:t>　</a:t>
            </a:r>
            <a:r>
              <a:rPr kumimoji="1" lang="ja-JP" altLang="en-US" sz="1600" b="1" dirty="0" smtClean="0"/>
              <a:t>もある</a:t>
            </a:r>
            <a:endParaRPr kumimoji="1" lang="en-US" altLang="ja-JP" sz="1600" b="1" dirty="0" smtClean="0"/>
          </a:p>
          <a:p>
            <a:r>
              <a:rPr lang="ja-JP" altLang="en-US" sz="1600" b="1" dirty="0" smtClean="0"/>
              <a:t>●教えること・教</a:t>
            </a:r>
            <a:endParaRPr lang="en-US" altLang="ja-JP" sz="1600" b="1" dirty="0" smtClean="0"/>
          </a:p>
          <a:p>
            <a:r>
              <a:rPr lang="ja-JP" altLang="en-US" sz="1600" b="1" dirty="0"/>
              <a:t>　 </a:t>
            </a:r>
            <a:r>
              <a:rPr lang="ja-JP" altLang="en-US" sz="1600" b="1" dirty="0" smtClean="0"/>
              <a:t>科が好きでたま</a:t>
            </a:r>
            <a:endParaRPr lang="en-US" altLang="ja-JP" sz="1600" b="1" dirty="0" smtClean="0"/>
          </a:p>
          <a:p>
            <a:r>
              <a:rPr lang="en-US" altLang="ja-JP" sz="1600" b="1" dirty="0"/>
              <a:t> </a:t>
            </a:r>
            <a:r>
              <a:rPr lang="en-US" altLang="ja-JP" sz="1600" b="1" dirty="0" smtClean="0"/>
              <a:t> </a:t>
            </a:r>
            <a:r>
              <a:rPr lang="ja-JP" altLang="en-US" sz="1600" b="1" dirty="0" smtClean="0"/>
              <a:t> らない</a:t>
            </a:r>
            <a:endParaRPr kumimoji="1" lang="ja-JP" altLang="en-US" sz="1600" b="1" dirty="0"/>
          </a:p>
        </p:txBody>
      </p:sp>
      <p:sp>
        <p:nvSpPr>
          <p:cNvPr id="16" name="右矢印 15"/>
          <p:cNvSpPr/>
          <p:nvPr/>
        </p:nvSpPr>
        <p:spPr>
          <a:xfrm rot="18999204">
            <a:off x="125988" y="2871094"/>
            <a:ext cx="1248128" cy="29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2275669">
            <a:off x="179404" y="3910389"/>
            <a:ext cx="1248128" cy="29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18999204">
            <a:off x="3472577" y="1807854"/>
            <a:ext cx="519887" cy="352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 rot="2323316">
            <a:off x="3522984" y="2632876"/>
            <a:ext cx="519887" cy="352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3563888" y="4386183"/>
            <a:ext cx="509829" cy="352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 rot="18147513">
            <a:off x="3417519" y="3605098"/>
            <a:ext cx="867764" cy="3520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>
            <a:off x="6012160" y="2157129"/>
            <a:ext cx="509829" cy="352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6002205" y="4229037"/>
            <a:ext cx="509829" cy="352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51401" y="4994705"/>
            <a:ext cx="25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真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のアクティブ・ラーニング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268" y="769254"/>
            <a:ext cx="935509" cy="57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65" y="3429192"/>
            <a:ext cx="764983" cy="76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右矢印 28"/>
          <p:cNvSpPr/>
          <p:nvPr/>
        </p:nvSpPr>
        <p:spPr>
          <a:xfrm flipH="1">
            <a:off x="5966349" y="4562228"/>
            <a:ext cx="488281" cy="352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12293" y="5589240"/>
            <a:ext cx="5887899" cy="54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生徒はどのようにして学びだすのか</a:t>
            </a:r>
            <a:endParaRPr kumimoji="1" lang="ja-JP" altLang="en-US" sz="2800" b="1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" y="3021054"/>
            <a:ext cx="743940" cy="9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308542" y="404664"/>
            <a:ext cx="626469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数学科</a:t>
            </a:r>
            <a:r>
              <a:rPr lang="ja-JP" altLang="en-US" sz="3600" dirty="0"/>
              <a:t>に</a:t>
            </a:r>
            <a:r>
              <a:rPr lang="ja-JP" altLang="en-US" sz="3600" dirty="0" smtClean="0"/>
              <a:t>おける深い学びとは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（授業実践例④　</a:t>
            </a:r>
            <a:r>
              <a:rPr lang="en-US" altLang="ja-JP" sz="3600" dirty="0" smtClean="0"/>
              <a:t>p.15</a:t>
            </a:r>
            <a:r>
              <a:rPr lang="ja-JP" altLang="en-US" sz="3600" dirty="0" smtClean="0"/>
              <a:t>）</a:t>
            </a:r>
            <a:endParaRPr lang="en-US" altLang="ja-JP" sz="36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1953740" y="1988840"/>
            <a:ext cx="4968552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モチベーションとインタレスト</a:t>
            </a:r>
            <a:endParaRPr kumimoji="1"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1953740" y="3212976"/>
            <a:ext cx="4968552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有用性と活用</a:t>
            </a:r>
            <a:endParaRPr kumimoji="1" lang="ja-JP" altLang="en-US" sz="3200" dirty="0"/>
          </a:p>
        </p:txBody>
      </p:sp>
      <p:sp>
        <p:nvSpPr>
          <p:cNvPr id="5" name="正方形/長方形 4"/>
          <p:cNvSpPr/>
          <p:nvPr/>
        </p:nvSpPr>
        <p:spPr>
          <a:xfrm>
            <a:off x="1956614" y="4509120"/>
            <a:ext cx="4968552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つながり</a:t>
            </a:r>
            <a:r>
              <a:rPr lang="ja-JP" altLang="en-US" sz="3200" dirty="0" smtClean="0"/>
              <a:t>と発展性</a:t>
            </a:r>
            <a:endParaRPr kumimoji="1"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1460942" y="5661248"/>
            <a:ext cx="217495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深い</a:t>
            </a:r>
            <a:r>
              <a:rPr lang="ja-JP" altLang="en-US" sz="3600" dirty="0" smtClean="0"/>
              <a:t>学び</a:t>
            </a:r>
            <a:endParaRPr lang="en-US" altLang="ja-JP" sz="36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4860032" y="5661248"/>
            <a:ext cx="3361278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深い豊かな学び</a:t>
            </a:r>
            <a:endParaRPr lang="en-US" altLang="ja-JP" sz="3600" dirty="0" smtClean="0"/>
          </a:p>
        </p:txBody>
      </p:sp>
      <p:sp>
        <p:nvSpPr>
          <p:cNvPr id="8" name="右矢印 7"/>
          <p:cNvSpPr/>
          <p:nvPr/>
        </p:nvSpPr>
        <p:spPr>
          <a:xfrm>
            <a:off x="3777081" y="5841268"/>
            <a:ext cx="936104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1" y="5132805"/>
            <a:ext cx="1173646" cy="87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723252" y="989082"/>
            <a:ext cx="6737180" cy="14819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</a:rPr>
              <a:t>生徒がアクティブな状態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98259" y="2780983"/>
            <a:ext cx="4793583" cy="1584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アクティブ</a:t>
            </a:r>
            <a:endParaRPr kumimoji="1" lang="en-US" altLang="ja-JP" sz="48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ラーニング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31056" y="3168613"/>
            <a:ext cx="147910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主体的</a:t>
            </a:r>
            <a:endParaRPr kumimoji="1" lang="ja-JP" altLang="en-US" sz="3200" dirty="0"/>
          </a:p>
        </p:txBody>
      </p:sp>
      <p:sp>
        <p:nvSpPr>
          <p:cNvPr id="5" name="正方形/長方形 4"/>
          <p:cNvSpPr/>
          <p:nvPr/>
        </p:nvSpPr>
        <p:spPr>
          <a:xfrm>
            <a:off x="2000041" y="3168613"/>
            <a:ext cx="13517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対話</a:t>
            </a:r>
            <a:r>
              <a:rPr kumimoji="1" lang="ja-JP" altLang="en-US" sz="2800" dirty="0" smtClean="0"/>
              <a:t>的</a:t>
            </a:r>
            <a:endParaRPr kumimoji="1"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3559283" y="3160552"/>
            <a:ext cx="127419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深い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学び</a:t>
            </a:r>
            <a:endParaRPr kumimoji="1" lang="ja-JP" altLang="en-US" sz="2800" dirty="0"/>
          </a:p>
        </p:txBody>
      </p:sp>
      <p:sp>
        <p:nvSpPr>
          <p:cNvPr id="21" name="正方形/長方形 20"/>
          <p:cNvSpPr/>
          <p:nvPr/>
        </p:nvSpPr>
        <p:spPr>
          <a:xfrm>
            <a:off x="187831" y="161345"/>
            <a:ext cx="8560633" cy="467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生徒</a:t>
            </a:r>
            <a:r>
              <a:rPr lang="ja-JP" altLang="en-US" sz="2000" b="1" dirty="0" smtClean="0"/>
              <a:t>が</a:t>
            </a:r>
            <a:r>
              <a:rPr lang="ja-JP" altLang="en-US" sz="2000" b="1" dirty="0"/>
              <a:t>アクティブ</a:t>
            </a:r>
            <a:r>
              <a:rPr lang="ja-JP" altLang="en-US" sz="2000" b="1" dirty="0" smtClean="0"/>
              <a:t>な状態をつくりだすためには</a:t>
            </a:r>
            <a:endParaRPr kumimoji="1" lang="ja-JP" altLang="en-US" sz="2000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146193" y="710886"/>
            <a:ext cx="875573" cy="556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学習者</a:t>
            </a:r>
            <a:endParaRPr kumimoji="1" lang="ja-JP" altLang="en-US" b="1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9" y="5888005"/>
            <a:ext cx="872350" cy="872350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" y="1745424"/>
            <a:ext cx="1542816" cy="97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34"/>
          <p:cNvSpPr/>
          <p:nvPr/>
        </p:nvSpPr>
        <p:spPr>
          <a:xfrm>
            <a:off x="189382" y="4479687"/>
            <a:ext cx="875573" cy="556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授業</a:t>
            </a:r>
            <a:r>
              <a:rPr lang="ja-JP" altLang="en-US" b="1" dirty="0" smtClean="0"/>
              <a:t>者</a:t>
            </a:r>
            <a:endParaRPr kumimoji="1" lang="ja-JP" altLang="en-US" b="1" dirty="0"/>
          </a:p>
        </p:txBody>
      </p:sp>
      <p:sp>
        <p:nvSpPr>
          <p:cNvPr id="38" name="上矢印 37"/>
          <p:cNvSpPr/>
          <p:nvPr/>
        </p:nvSpPr>
        <p:spPr>
          <a:xfrm>
            <a:off x="2460474" y="2548521"/>
            <a:ext cx="1544137" cy="2551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2000040" y="1142163"/>
            <a:ext cx="2468107" cy="5607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/>
              <a:t>健康</a:t>
            </a:r>
            <a:r>
              <a:rPr lang="ja-JP" altLang="en-US" sz="2800" b="1" dirty="0"/>
              <a:t>である</a:t>
            </a:r>
            <a:endParaRPr kumimoji="1" lang="ja-JP" altLang="en-US" sz="2800" b="1" dirty="0"/>
          </a:p>
        </p:txBody>
      </p:sp>
      <p:sp>
        <p:nvSpPr>
          <p:cNvPr id="46" name="上矢印 45"/>
          <p:cNvSpPr/>
          <p:nvPr/>
        </p:nvSpPr>
        <p:spPr>
          <a:xfrm>
            <a:off x="2517275" y="4479687"/>
            <a:ext cx="1544137" cy="2551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996940" y="1854306"/>
            <a:ext cx="2471207" cy="5607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/>
              <a:t>能動的</a:t>
            </a:r>
            <a:endParaRPr kumimoji="1" lang="ja-JP" altLang="en-US" sz="2800" b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5249917" y="1142163"/>
            <a:ext cx="2468107" cy="560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/>
              <a:t>病気である</a:t>
            </a:r>
            <a:endParaRPr kumimoji="1" lang="ja-JP" altLang="en-US" sz="2800" b="1" dirty="0"/>
          </a:p>
        </p:txBody>
      </p:sp>
      <p:sp>
        <p:nvSpPr>
          <p:cNvPr id="27" name="正方形/長方形 26"/>
          <p:cNvSpPr/>
          <p:nvPr/>
        </p:nvSpPr>
        <p:spPr>
          <a:xfrm>
            <a:off x="5249916" y="1827201"/>
            <a:ext cx="2468107" cy="560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受動的</a:t>
            </a:r>
            <a:endParaRPr kumimoji="1" lang="ja-JP" altLang="en-US" sz="2800" b="1" dirty="0"/>
          </a:p>
        </p:txBody>
      </p:sp>
      <p:sp>
        <p:nvSpPr>
          <p:cNvPr id="8" name="左右矢印 7"/>
          <p:cNvSpPr/>
          <p:nvPr/>
        </p:nvSpPr>
        <p:spPr>
          <a:xfrm>
            <a:off x="4502395" y="1241796"/>
            <a:ext cx="662172" cy="36152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右矢印 27"/>
          <p:cNvSpPr/>
          <p:nvPr/>
        </p:nvSpPr>
        <p:spPr>
          <a:xfrm>
            <a:off x="4502395" y="1926834"/>
            <a:ext cx="662172" cy="36152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96940" y="4906923"/>
            <a:ext cx="2709753" cy="14172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/>
              <a:t>■　マインドセット</a:t>
            </a:r>
            <a:endParaRPr lang="en-US" altLang="ja-JP" sz="2400" b="1" dirty="0" smtClean="0"/>
          </a:p>
          <a:p>
            <a:pPr algn="ctr"/>
            <a:endParaRPr lang="en-US" altLang="ja-JP" sz="2400" b="1" dirty="0" smtClean="0"/>
          </a:p>
          <a:p>
            <a:pPr algn="ctr"/>
            <a:r>
              <a:rPr kumimoji="1" lang="ja-JP" altLang="en-US" sz="2400" b="1" dirty="0" smtClean="0"/>
              <a:t>■　スキルを磨く</a:t>
            </a:r>
            <a:endParaRPr kumimoji="1" lang="ja-JP" altLang="en-US" sz="2400" b="1" dirty="0"/>
          </a:p>
        </p:txBody>
      </p:sp>
      <p:sp>
        <p:nvSpPr>
          <p:cNvPr id="30" name="上矢印 29"/>
          <p:cNvSpPr/>
          <p:nvPr/>
        </p:nvSpPr>
        <p:spPr>
          <a:xfrm>
            <a:off x="6016921" y="2471030"/>
            <a:ext cx="662449" cy="23016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5249917" y="4906923"/>
            <a:ext cx="3354531" cy="14172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■　一方向的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■　注入型・鍛錬型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（暴飲暴食・運動不足）</a:t>
            </a:r>
            <a:endParaRPr lang="en-US" altLang="ja-JP" sz="2400" b="1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5792923" y="3160552"/>
            <a:ext cx="2268518" cy="11965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乗り越える学習の場の構築</a:t>
            </a:r>
            <a:endParaRPr kumimoji="1" lang="en-US" altLang="ja-JP" sz="2400" b="1" dirty="0" smtClean="0"/>
          </a:p>
          <a:p>
            <a:pPr algn="ctr"/>
            <a:r>
              <a:rPr lang="ja-JP" altLang="en-US" sz="2400" b="1" dirty="0" smtClean="0"/>
              <a:t>（</a:t>
            </a:r>
            <a:r>
              <a:rPr lang="en-US" altLang="ja-JP" sz="2400" b="1" dirty="0" smtClean="0"/>
              <a:t>AL</a:t>
            </a:r>
            <a:r>
              <a:rPr lang="ja-JP" altLang="en-US" sz="2400" b="1" dirty="0" smtClean="0"/>
              <a:t>型授業）</a:t>
            </a:r>
            <a:endParaRPr kumimoji="1" lang="ja-JP" altLang="en-US" sz="2400" b="1" dirty="0"/>
          </a:p>
        </p:txBody>
      </p:sp>
      <p:sp>
        <p:nvSpPr>
          <p:cNvPr id="11" name="左矢印 10"/>
          <p:cNvSpPr/>
          <p:nvPr/>
        </p:nvSpPr>
        <p:spPr>
          <a:xfrm>
            <a:off x="5181870" y="3384637"/>
            <a:ext cx="611053" cy="504056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04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41" grpId="0" animBg="1"/>
      <p:bldP spid="46" grpId="0" animBg="1"/>
      <p:bldP spid="25" grpId="0" animBg="1"/>
      <p:bldP spid="26" grpId="0" animBg="1"/>
      <p:bldP spid="27" grpId="0" animBg="1"/>
      <p:bldP spid="8" grpId="0" animBg="1"/>
      <p:bldP spid="28" grpId="0" animBg="1"/>
      <p:bldP spid="10" grpId="0" animBg="1"/>
      <p:bldP spid="30" grpId="0" animBg="1"/>
      <p:bldP spid="31" grpId="0" animBg="1"/>
      <p:bldP spid="3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42FED-BC40-4D95-959B-F806E2AA4D09}" type="slidenum">
              <a:rPr lang="ja-JP" altLang="en-US" smtClean="0">
                <a:solidFill>
                  <a:srgbClr val="464653"/>
                </a:solidFill>
              </a:rPr>
              <a:pPr>
                <a:defRPr/>
              </a:pPr>
              <a:t>8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6367" y="332656"/>
            <a:ext cx="8208912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Ⅱ</a:t>
            </a:r>
            <a:r>
              <a:rPr lang="ja-JP" altLang="en-US" sz="3200" dirty="0" smtClean="0">
                <a:solidFill>
                  <a:schemeClr val="bg1"/>
                </a:solidFill>
              </a:rPr>
              <a:t>　生徒をアクティブ</a:t>
            </a:r>
            <a:r>
              <a:rPr lang="ja-JP" altLang="en-US" sz="3200" dirty="0">
                <a:solidFill>
                  <a:schemeClr val="bg1"/>
                </a:solidFill>
              </a:rPr>
              <a:t>に</a:t>
            </a:r>
            <a:r>
              <a:rPr lang="ja-JP" altLang="en-US" sz="3200" dirty="0" smtClean="0">
                <a:solidFill>
                  <a:schemeClr val="bg1"/>
                </a:solidFill>
              </a:rPr>
              <a:t>する仕掛け</a:t>
            </a:r>
            <a:r>
              <a:rPr kumimoji="1" lang="ja-JP" altLang="en-US" sz="3200" dirty="0" smtClean="0"/>
              <a:t>　</a:t>
            </a:r>
            <a:endParaRPr kumimoji="1"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397967" y="1556792"/>
            <a:ext cx="8208912" cy="4104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/>
              <a:t>①　アイスブレイク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②　グループワークの工夫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③　教材・教具の工夫</a:t>
            </a:r>
            <a:endParaRPr lang="en-US" altLang="ja-JP" sz="3200" dirty="0" smtClean="0"/>
          </a:p>
          <a:p>
            <a:r>
              <a:rPr lang="ja-JP" altLang="en-US" sz="3200" dirty="0"/>
              <a:t>④</a:t>
            </a:r>
            <a:r>
              <a:rPr lang="ja-JP" altLang="en-US" sz="3200" dirty="0" smtClean="0"/>
              <a:t>　授業以外の環境を変える</a:t>
            </a:r>
            <a:endParaRPr lang="en-US" altLang="ja-JP" sz="3200" dirty="0" smtClean="0"/>
          </a:p>
          <a:p>
            <a:r>
              <a:rPr lang="ja-JP" altLang="en-US" sz="3200" dirty="0" smtClean="0"/>
              <a:t>⑤　その他（評価・指導案の工夫他</a:t>
            </a:r>
            <a:r>
              <a:rPr lang="ja-JP" altLang="en-US" sz="3200" dirty="0" smtClean="0"/>
              <a:t>）</a:t>
            </a:r>
            <a:endParaRPr lang="en-US" altLang="ja-JP" sz="3200" dirty="0" smtClean="0"/>
          </a:p>
          <a:p>
            <a:endParaRPr lang="en-US" altLang="ja-JP" sz="3200" dirty="0" smtClean="0"/>
          </a:p>
          <a:p>
            <a:r>
              <a:rPr lang="en-US" altLang="ja-JP" sz="3200" dirty="0" smtClean="0">
                <a:solidFill>
                  <a:srgbClr val="FF0000"/>
                </a:solidFill>
              </a:rPr>
              <a:t>※</a:t>
            </a:r>
            <a:r>
              <a:rPr lang="ja-JP" altLang="en-US" sz="3200" dirty="0" smtClean="0">
                <a:solidFill>
                  <a:srgbClr val="FF0000"/>
                </a:solidFill>
              </a:rPr>
              <a:t>　具体的な内容は当日示します</a:t>
            </a:r>
            <a:endParaRPr lang="en-US" altLang="ja-JP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42FED-BC40-4D95-959B-F806E2AA4D09}" type="slidenum">
              <a:rPr lang="ja-JP" altLang="en-US" smtClean="0">
                <a:solidFill>
                  <a:srgbClr val="464653"/>
                </a:solidFill>
              </a:rPr>
              <a:pPr>
                <a:defRPr/>
              </a:pPr>
              <a:t>9</a:t>
            </a:fld>
            <a:endParaRPr lang="ja-JP" altLang="en-US">
              <a:solidFill>
                <a:srgbClr val="464653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0165" y="188640"/>
            <a:ext cx="820891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bg1"/>
                </a:solidFill>
              </a:rPr>
              <a:t>●　グランドルール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95" y="4055811"/>
            <a:ext cx="3631008" cy="255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04141" y="1396067"/>
            <a:ext cx="8640960" cy="1337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ja-JP" b="1" dirty="0"/>
              <a:t>Ⅰ</a:t>
            </a:r>
            <a:r>
              <a:rPr lang="ja-JP" altLang="en-US" b="1" dirty="0"/>
              <a:t>　自分の意見を主張するだけではなく、相手の話を引き出し、共感</a:t>
            </a:r>
            <a:r>
              <a:rPr lang="ja-JP" altLang="en-US" b="1" dirty="0" smtClean="0"/>
              <a:t>しあう。</a:t>
            </a:r>
            <a:endParaRPr lang="ja-JP" altLang="en-US" b="1" dirty="0"/>
          </a:p>
          <a:p>
            <a:pPr>
              <a:lnSpc>
                <a:spcPct val="150000"/>
              </a:lnSpc>
            </a:pPr>
            <a:r>
              <a:rPr lang="en-US" altLang="ja-JP" b="1" dirty="0"/>
              <a:t>Ⅱ</a:t>
            </a:r>
            <a:r>
              <a:rPr lang="ja-JP" altLang="en-US" b="1" dirty="0"/>
              <a:t>　グループ内でいい意見が出た場合、それを深め全員が共有する。</a:t>
            </a:r>
          </a:p>
          <a:p>
            <a:pPr>
              <a:lnSpc>
                <a:spcPct val="150000"/>
              </a:lnSpc>
            </a:pPr>
            <a:r>
              <a:rPr lang="en-US" altLang="ja-JP" b="1" dirty="0"/>
              <a:t>Ⅲ</a:t>
            </a:r>
            <a:r>
              <a:rPr lang="ja-JP" altLang="en-US" b="1" dirty="0"/>
              <a:t>　失敗や、間違いを恐れず積極的に話す</a:t>
            </a:r>
            <a:r>
              <a:rPr lang="ja-JP" altLang="en-US" b="1" dirty="0" smtClean="0"/>
              <a:t>。それを気兼ね</a:t>
            </a:r>
            <a:r>
              <a:rPr lang="ja-JP" altLang="en-US" b="1" dirty="0"/>
              <a:t>なく行える空気をつくる。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20343" y="3020682"/>
            <a:ext cx="6367881" cy="912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b="1" dirty="0" smtClean="0"/>
              <a:t>　　　　　</a:t>
            </a:r>
            <a:r>
              <a:rPr lang="en-US" altLang="ja-JP" b="1" dirty="0" smtClean="0"/>
              <a:t>Ⅰ</a:t>
            </a:r>
            <a:r>
              <a:rPr lang="ja-JP" altLang="en-US" b="1" dirty="0"/>
              <a:t>　教壇を降りて、学習者の対話をひたすら傾聴する。</a:t>
            </a:r>
          </a:p>
          <a:p>
            <a:pPr>
              <a:lnSpc>
                <a:spcPct val="150000"/>
              </a:lnSpc>
            </a:pPr>
            <a:r>
              <a:rPr lang="ja-JP" altLang="en-US" b="1" dirty="0" smtClean="0"/>
              <a:t>　　　　　</a:t>
            </a:r>
            <a:r>
              <a:rPr lang="en-US" altLang="ja-JP" b="1" dirty="0" smtClean="0"/>
              <a:t>Ⅱ</a:t>
            </a:r>
            <a:r>
              <a:rPr lang="ja-JP" altLang="en-US" b="1" dirty="0"/>
              <a:t>　授業者が強引に本時のゴールに誘導しない。</a:t>
            </a:r>
          </a:p>
        </p:txBody>
      </p:sp>
      <p:sp>
        <p:nvSpPr>
          <p:cNvPr id="6" name="上下矢印 5"/>
          <p:cNvSpPr/>
          <p:nvPr/>
        </p:nvSpPr>
        <p:spPr>
          <a:xfrm>
            <a:off x="1344256" y="2744924"/>
            <a:ext cx="144016" cy="2520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18" y="1556792"/>
            <a:ext cx="1177655" cy="74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49" y="3104064"/>
            <a:ext cx="745607" cy="745607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6993895" y="3245461"/>
            <a:ext cx="1896837" cy="7319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Miura </a:t>
            </a:r>
            <a:r>
              <a:rPr lang="en-US" altLang="ja-JP" dirty="0" smtClean="0"/>
              <a:t>Takashi</a:t>
            </a:r>
          </a:p>
          <a:p>
            <a:pPr algn="ctr"/>
            <a:r>
              <a:rPr kumimoji="1" lang="ja-JP" altLang="en-US" dirty="0" smtClean="0"/>
              <a:t>先生</a:t>
            </a:r>
            <a:endParaRPr kumimoji="1" lang="ja-JP" altLang="en-US" dirty="0"/>
          </a:p>
        </p:txBody>
      </p:sp>
      <p:sp>
        <p:nvSpPr>
          <p:cNvPr id="12" name="ホームベース 11"/>
          <p:cNvSpPr/>
          <p:nvPr/>
        </p:nvSpPr>
        <p:spPr>
          <a:xfrm>
            <a:off x="420165" y="904336"/>
            <a:ext cx="6765986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授業者と生徒、生徒どうしの信頼をつくるための基盤づくり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04142" y="4085455"/>
            <a:ext cx="5026154" cy="2529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ja-JP" sz="1600" b="1" dirty="0">
                <a:solidFill>
                  <a:srgbClr val="FF0000"/>
                </a:solidFill>
              </a:rPr>
              <a:t>【</a:t>
            </a:r>
            <a:r>
              <a:rPr lang="ja-JP" altLang="en-US" sz="1600" b="1" dirty="0">
                <a:solidFill>
                  <a:srgbClr val="FF0000"/>
                </a:solidFill>
              </a:rPr>
              <a:t>鳥の目</a:t>
            </a:r>
            <a:r>
              <a:rPr lang="en-US" altLang="ja-JP" sz="1600" b="1" dirty="0">
                <a:solidFill>
                  <a:srgbClr val="FF0000"/>
                </a:solidFill>
              </a:rPr>
              <a:t>】</a:t>
            </a:r>
            <a:r>
              <a:rPr lang="ja-JP" altLang="en-US" sz="1600" b="1" dirty="0"/>
              <a:t>　</a:t>
            </a:r>
            <a:r>
              <a:rPr lang="ja-JP" altLang="en-US" sz="1600" b="1" dirty="0" smtClean="0"/>
              <a:t>全体</a:t>
            </a:r>
            <a:r>
              <a:rPr lang="ja-JP" altLang="en-US" sz="1600" b="1" dirty="0"/>
              <a:t>を俯瞰して考えること</a:t>
            </a:r>
            <a:r>
              <a:rPr lang="ja-JP" altLang="en-US" sz="1600" b="1" dirty="0" smtClean="0"/>
              <a:t>。見通す</a:t>
            </a:r>
            <a:r>
              <a:rPr lang="ja-JP" altLang="en-US" sz="1600" b="1" dirty="0"/>
              <a:t>こと。一般化すること（インダクティブな推論）。設計図を描くこと。</a:t>
            </a:r>
          </a:p>
          <a:p>
            <a:pPr>
              <a:lnSpc>
                <a:spcPct val="150000"/>
              </a:lnSpc>
            </a:pPr>
            <a:r>
              <a:rPr lang="en-US" altLang="ja-JP" sz="1600" b="1" dirty="0">
                <a:solidFill>
                  <a:srgbClr val="FF0000"/>
                </a:solidFill>
              </a:rPr>
              <a:t>【</a:t>
            </a:r>
            <a:r>
              <a:rPr lang="ja-JP" altLang="en-US" sz="1600" b="1" dirty="0">
                <a:solidFill>
                  <a:srgbClr val="FF0000"/>
                </a:solidFill>
              </a:rPr>
              <a:t>虫の目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】</a:t>
            </a:r>
            <a:r>
              <a:rPr lang="ja-JP" altLang="en-US" sz="1600" b="1" dirty="0" smtClean="0"/>
              <a:t>深く</a:t>
            </a:r>
            <a:r>
              <a:rPr lang="ja-JP" altLang="en-US" sz="1600" b="1" dirty="0"/>
              <a:t>掘り下げること。身の回りにあるものなどを例にあげるなど、具体的に考えること。帰納的に推論すること（ディダクティブな推論）。試行錯誤すること。</a:t>
            </a:r>
          </a:p>
          <a:p>
            <a:pPr>
              <a:lnSpc>
                <a:spcPct val="150000"/>
              </a:lnSpc>
            </a:pPr>
            <a:r>
              <a:rPr lang="en-US" altLang="ja-JP" sz="1600" b="1" dirty="0">
                <a:solidFill>
                  <a:srgbClr val="FF0000"/>
                </a:solidFill>
              </a:rPr>
              <a:t>【</a:t>
            </a:r>
            <a:r>
              <a:rPr lang="ja-JP" altLang="en-US" sz="1600" b="1" dirty="0">
                <a:solidFill>
                  <a:srgbClr val="FF0000"/>
                </a:solidFill>
              </a:rPr>
              <a:t>魚の目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】</a:t>
            </a:r>
            <a:r>
              <a:rPr lang="ja-JP" altLang="en-US" sz="1600" b="1" dirty="0" smtClean="0"/>
              <a:t>議論</a:t>
            </a:r>
            <a:r>
              <a:rPr lang="ja-JP" altLang="en-US" sz="1600" b="1" dirty="0"/>
              <a:t>の流れを把握すること。相手の意見に共感、</a:t>
            </a:r>
            <a:r>
              <a:rPr lang="ja-JP" altLang="en-US" sz="1600" b="1" dirty="0" smtClean="0"/>
              <a:t>補強、</a:t>
            </a:r>
            <a:r>
              <a:rPr lang="ja-JP" altLang="en-US" sz="1600" b="1" dirty="0"/>
              <a:t>反駁し、論点を明確にしていくこと。</a:t>
            </a:r>
          </a:p>
        </p:txBody>
      </p:sp>
    </p:spTree>
    <p:extLst>
      <p:ext uri="{BB962C8B-B14F-4D97-AF65-F5344CB8AC3E}">
        <p14:creationId xmlns:p14="http://schemas.microsoft.com/office/powerpoint/2010/main" val="8497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27326</TotalTime>
  <Words>634</Words>
  <Application>Microsoft Office PowerPoint</Application>
  <PresentationFormat>画面に合わせる (4:3)</PresentationFormat>
  <Paragraphs>169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23" baseType="lpstr">
      <vt:lpstr>AR Pゴシック体M</vt:lpstr>
      <vt:lpstr>AR P丸ゴシック体E</vt:lpstr>
      <vt:lpstr>HG明朝E</vt:lpstr>
      <vt:lpstr>ＭＳ Ｐゴシック</vt:lpstr>
      <vt:lpstr>Arial</vt:lpstr>
      <vt:lpstr>Bookman Old Style</vt:lpstr>
      <vt:lpstr>Calibri</vt:lpstr>
      <vt:lpstr>Georgia</vt:lpstr>
      <vt:lpstr>Gill Sans MT</vt:lpstr>
      <vt:lpstr>Wingdings</vt:lpstr>
      <vt:lpstr>Wingdings 3</vt:lpstr>
      <vt:lpstr>1_Office ​​テーマ</vt:lpstr>
      <vt:lpstr>2_アース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下町 壽男</cp:lastModifiedBy>
  <cp:revision>839</cp:revision>
  <dcterms:created xsi:type="dcterms:W3CDTF">2015-04-28T21:01:46Z</dcterms:created>
  <dcterms:modified xsi:type="dcterms:W3CDTF">2016-07-26T22:53:06Z</dcterms:modified>
</cp:coreProperties>
</file>